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66" r:id="rId5"/>
    <p:sldId id="259" r:id="rId6"/>
    <p:sldId id="263" r:id="rId7"/>
    <p:sldId id="260" r:id="rId8"/>
    <p:sldId id="264" r:id="rId9"/>
    <p:sldId id="261" r:id="rId10"/>
    <p:sldId id="268" r:id="rId11"/>
    <p:sldId id="262" r:id="rId12"/>
    <p:sldId id="276" r:id="rId13"/>
    <p:sldId id="269" r:id="rId14"/>
    <p:sldId id="278" r:id="rId15"/>
    <p:sldId id="277" r:id="rId16"/>
    <p:sldId id="279" r:id="rId17"/>
    <p:sldId id="280" r:id="rId18"/>
    <p:sldId id="281" r:id="rId19"/>
    <p:sldId id="270" r:id="rId20"/>
    <p:sldId id="271" r:id="rId21"/>
    <p:sldId id="273" r:id="rId22"/>
    <p:sldId id="274" r:id="rId23"/>
    <p:sldId id="275" r:id="rId24"/>
    <p:sldId id="282" r:id="rId25"/>
    <p:sldId id="283" r:id="rId26"/>
    <p:sldId id="285" r:id="rId27"/>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63562"/>
  </p:normalViewPr>
  <p:slideViewPr>
    <p:cSldViewPr snapToGrid="0" snapToObjects="1">
      <p:cViewPr varScale="1">
        <p:scale>
          <a:sx n="64" d="100"/>
          <a:sy n="64" d="100"/>
        </p:scale>
        <p:origin x="6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A80E3E-30BB-0F49-89E2-76CDECD8112C}" type="datetimeFigureOut">
              <a:rPr lang="en-MX" smtClean="0"/>
              <a:t>30/05/20</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A1FD3-576A-464F-9A9A-472827FA5396}" type="slidenum">
              <a:rPr lang="en-MX" smtClean="0"/>
              <a:t>‹#›</a:t>
            </a:fld>
            <a:endParaRPr lang="en-MX"/>
          </a:p>
        </p:txBody>
      </p:sp>
    </p:spTree>
    <p:extLst>
      <p:ext uri="{BB962C8B-B14F-4D97-AF65-F5344CB8AC3E}">
        <p14:creationId xmlns:p14="http://schemas.microsoft.com/office/powerpoint/2010/main" val="179063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dotnet/api/system.str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Multinomial_logistic_regress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dotnet/api/microsoft.ml.idata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dotnet/api/microsoft.ml.recommendationcatalog.evaluate"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microsoft.com/en-us/dotnet/machine-learning/resources/glossary#log-los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pdf/1409.4842v1.pdf"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arxiv.org/pdf/1602.07261.pdf" TargetMode="External"/><Relationship Id="rId4" Type="http://schemas.openxmlformats.org/officeDocument/2006/relationships/hyperlink" Target="https://arxiv.org/pdf/1512.00567v3.pdf"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Feature_(computer_vis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can see this clearly in Figure 1, where the task and domain of the training and test data of our model A is the same.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task is the objective our model aims to perform, e.g. recognize objects in images, and a domain is where our data is coming from, e.g. images found in coffee shops.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can now train a model A on this dataset and expect it to perform well on unseen data of the same task and domain.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given data for some other task or domain B, we require again labeled data of the same task or domain that we can use to train a new model B so that we can expect it to perform well on this data.</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Supervised learning paradigm breaks when we do not have sufficient labeled data for the task or domain we care about to train a reliable model.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want to train a model to perform a new task, such as detecting bicyclists, we cannot even reuse an existing model, as the labels between the tasks differ.</a:t>
            </a:r>
          </a:p>
          <a:p>
            <a:endParaRPr lang="en-US" sz="1200" b="0" i="0" u="none" strike="noStrike" kern="1200" dirty="0">
              <a:solidFill>
                <a:schemeClr val="tx1"/>
              </a:solidFill>
              <a:effectLst/>
              <a:latin typeface="+mn-lt"/>
              <a:ea typeface="+mn-ea"/>
              <a:cs typeface="+mn-cs"/>
            </a:endParaRPr>
          </a:p>
          <a:p>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3</a:t>
            </a:fld>
            <a:endParaRPr lang="en-MX"/>
          </a:p>
        </p:txBody>
      </p:sp>
    </p:spTree>
    <p:extLst>
      <p:ext uri="{BB962C8B-B14F-4D97-AF65-F5344CB8AC3E}">
        <p14:creationId xmlns:p14="http://schemas.microsoft.com/office/powerpoint/2010/main" val="2076456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ImageData</a:t>
            </a:r>
            <a:r>
              <a:rPr lang="en-US" sz="1200" b="0" i="0" u="none" strike="noStrike" kern="1200" dirty="0">
                <a:solidFill>
                  <a:schemeClr val="tx1"/>
                </a:solidFill>
                <a:effectLst/>
                <a:latin typeface="+mn-lt"/>
                <a:ea typeface="+mn-ea"/>
                <a:cs typeface="+mn-cs"/>
              </a:rPr>
              <a:t> is the input image data class and has the following </a:t>
            </a:r>
            <a:r>
              <a:rPr lang="en-US" sz="1200" b="0" i="0" u="sng" strike="noStrike" kern="1200" dirty="0">
                <a:solidFill>
                  <a:schemeClr val="tx1"/>
                </a:solidFill>
                <a:effectLst/>
                <a:latin typeface="+mn-lt"/>
                <a:ea typeface="+mn-ea"/>
                <a:cs typeface="+mn-cs"/>
                <a:hlinkClick r:id="rId3"/>
              </a:rPr>
              <a:t>String</a:t>
            </a:r>
            <a:r>
              <a:rPr lang="en-US" sz="1200" b="0" i="0" u="none" strike="noStrike" kern="1200" dirty="0">
                <a:solidFill>
                  <a:schemeClr val="tx1"/>
                </a:solidFill>
                <a:effectLst/>
                <a:latin typeface="+mn-lt"/>
                <a:ea typeface="+mn-ea"/>
                <a:cs typeface="+mn-cs"/>
              </a:rPr>
              <a:t> fields:</a:t>
            </a:r>
          </a:p>
          <a:p>
            <a:pPr lvl="1"/>
            <a:r>
              <a:rPr lang="en-US" sz="1200" b="0" i="0" u="none" strike="noStrike" kern="1200" dirty="0" err="1">
                <a:solidFill>
                  <a:schemeClr val="tx1"/>
                </a:solidFill>
                <a:effectLst/>
                <a:latin typeface="+mn-lt"/>
                <a:ea typeface="+mn-ea"/>
                <a:cs typeface="+mn-cs"/>
              </a:rPr>
              <a:t>ImagePath</a:t>
            </a:r>
            <a:r>
              <a:rPr lang="en-US" sz="1200" b="0" i="0" u="none" strike="noStrike" kern="1200" dirty="0">
                <a:solidFill>
                  <a:schemeClr val="tx1"/>
                </a:solidFill>
                <a:effectLst/>
                <a:latin typeface="+mn-lt"/>
                <a:ea typeface="+mn-ea"/>
                <a:cs typeface="+mn-cs"/>
              </a:rPr>
              <a:t> contains the image file name.</a:t>
            </a:r>
          </a:p>
          <a:p>
            <a:pPr lvl="1"/>
            <a:r>
              <a:rPr lang="en-US" sz="1200" b="0" i="0" u="none" strike="noStrike" kern="1200" dirty="0">
                <a:solidFill>
                  <a:schemeClr val="tx1"/>
                </a:solidFill>
                <a:effectLst/>
                <a:latin typeface="+mn-lt"/>
                <a:ea typeface="+mn-ea"/>
                <a:cs typeface="+mn-cs"/>
              </a:rPr>
              <a:t>Label contains a value for the image label.</a:t>
            </a:r>
          </a:p>
          <a:p>
            <a:br>
              <a:rPr lang="en-US" dirty="0"/>
            </a:br>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16</a:t>
            </a:fld>
            <a:endParaRPr lang="en-MX"/>
          </a:p>
        </p:txBody>
      </p:sp>
    </p:spTree>
    <p:extLst>
      <p:ext uri="{BB962C8B-B14F-4D97-AF65-F5344CB8AC3E}">
        <p14:creationId xmlns:p14="http://schemas.microsoft.com/office/powerpoint/2010/main" val="1773544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ImagePrediction</a:t>
            </a:r>
            <a:r>
              <a:rPr lang="en-US" sz="1200" b="0" i="0" u="none" strike="noStrike" kern="1200" dirty="0">
                <a:solidFill>
                  <a:schemeClr val="tx1"/>
                </a:solidFill>
                <a:effectLst/>
                <a:latin typeface="+mn-lt"/>
                <a:ea typeface="+mn-ea"/>
                <a:cs typeface="+mn-cs"/>
              </a:rPr>
              <a:t> is the image prediction class and has the following fields: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Score contains the confidence percentage for a given image classification.</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PredictedLabelValue</a:t>
            </a:r>
            <a:r>
              <a:rPr lang="en-US" sz="1200" b="0" i="0" u="none" strike="noStrike" kern="1200" dirty="0">
                <a:solidFill>
                  <a:schemeClr val="tx1"/>
                </a:solidFill>
                <a:effectLst/>
                <a:latin typeface="+mn-lt"/>
                <a:ea typeface="+mn-ea"/>
                <a:cs typeface="+mn-cs"/>
              </a:rPr>
              <a:t> contains a value for the predicted image classification label.</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ImagePrediction</a:t>
            </a:r>
            <a:r>
              <a:rPr lang="en-US" sz="1200" b="0" i="0" u="none" strike="noStrike" kern="1200" dirty="0">
                <a:solidFill>
                  <a:schemeClr val="tx1"/>
                </a:solidFill>
                <a:effectLst/>
                <a:latin typeface="+mn-lt"/>
                <a:ea typeface="+mn-ea"/>
                <a:cs typeface="+mn-cs"/>
              </a:rPr>
              <a:t> is the class used for prediction after the model has been trained. It has a string(</a:t>
            </a:r>
            <a:r>
              <a:rPr lang="en-US" sz="1200" b="0" i="0" u="none" strike="noStrike" kern="1200" dirty="0" err="1">
                <a:solidFill>
                  <a:schemeClr val="tx1"/>
                </a:solidFill>
                <a:effectLst/>
                <a:latin typeface="+mn-lt"/>
                <a:ea typeface="+mn-ea"/>
                <a:cs typeface="+mn-cs"/>
              </a:rPr>
              <a:t>ImagePath</a:t>
            </a:r>
            <a:r>
              <a:rPr lang="en-US" sz="1200" b="0" i="0" u="none" strike="noStrike" kern="1200" dirty="0">
                <a:solidFill>
                  <a:schemeClr val="tx1"/>
                </a:solidFill>
                <a:effectLst/>
                <a:latin typeface="+mn-lt"/>
                <a:ea typeface="+mn-ea"/>
                <a:cs typeface="+mn-cs"/>
              </a:rPr>
              <a:t>) for the image path. The Label is used to reuse and train the model. The </a:t>
            </a:r>
            <a:r>
              <a:rPr lang="en-US" sz="1200" b="0" i="0" u="none" strike="noStrike" kern="1200" dirty="0" err="1">
                <a:solidFill>
                  <a:schemeClr val="tx1"/>
                </a:solidFill>
                <a:effectLst/>
                <a:latin typeface="+mn-lt"/>
                <a:ea typeface="+mn-ea"/>
                <a:cs typeface="+mn-cs"/>
              </a:rPr>
              <a:t>PredictedLabelValue</a:t>
            </a:r>
            <a:r>
              <a:rPr lang="en-US" sz="1200" b="0" i="0" u="none" strike="noStrike" kern="1200" dirty="0">
                <a:solidFill>
                  <a:schemeClr val="tx1"/>
                </a:solidFill>
                <a:effectLst/>
                <a:latin typeface="+mn-lt"/>
                <a:ea typeface="+mn-ea"/>
                <a:cs typeface="+mn-cs"/>
              </a:rPr>
              <a:t> is used during prediction and evaluation.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For evaluation, an input with training data, the predicted values, and the model are used.</a:t>
            </a:r>
          </a:p>
          <a:p>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17</a:t>
            </a:fld>
            <a:endParaRPr lang="en-MX"/>
          </a:p>
        </p:txBody>
      </p:sp>
    </p:spTree>
    <p:extLst>
      <p:ext uri="{BB962C8B-B14F-4D97-AF65-F5344CB8AC3E}">
        <p14:creationId xmlns:p14="http://schemas.microsoft.com/office/powerpoint/2010/main" val="794917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specific trainer used in this case is the </a:t>
            </a:r>
            <a:r>
              <a:rPr lang="en-US" sz="1200" b="0" i="0" u="sng" strike="noStrike" kern="1200" dirty="0">
                <a:solidFill>
                  <a:schemeClr val="tx1"/>
                </a:solidFill>
                <a:effectLst/>
                <a:latin typeface="+mn-lt"/>
                <a:ea typeface="+mn-ea"/>
                <a:cs typeface="+mn-cs"/>
                <a:hlinkClick r:id="rId3"/>
              </a:rPr>
              <a:t>multinomial logistic regression algorithm</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algorithm implemented by this trainer performs well on problems with a large number of features, which is the case for a deep learning model operating on image data.</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1A1FD3-576A-464F-9A9A-472827FA5396}" type="slidenum">
              <a:rPr lang="en-MX" smtClean="0"/>
              <a:t>19</a:t>
            </a:fld>
            <a:endParaRPr lang="en-MX"/>
          </a:p>
        </p:txBody>
      </p:sp>
    </p:spTree>
    <p:extLst>
      <p:ext uri="{BB962C8B-B14F-4D97-AF65-F5344CB8AC3E}">
        <p14:creationId xmlns:p14="http://schemas.microsoft.com/office/powerpoint/2010/main" val="3250185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 ML.NET model pipeline is a chain of estimators.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creates a pipeline for the model, and trains the pipeline to produce the ML.NET model. It also evaluates the model against some previously unseen test data.</a:t>
            </a:r>
          </a:p>
          <a:p>
            <a:endParaRPr lang="en-US" sz="1200" b="0" i="0" u="none" strike="noStrike" kern="1200" dirty="0">
              <a:solidFill>
                <a:schemeClr val="tx1"/>
              </a:solidFill>
              <a:effectLst/>
              <a:latin typeface="+mn-lt"/>
              <a:ea typeface="+mn-ea"/>
              <a:cs typeface="+mn-cs"/>
            </a:endParaRPr>
          </a:p>
          <a:p>
            <a:r>
              <a:rPr lang="en-US" b="1" dirty="0">
                <a:effectLst/>
              </a:rPr>
              <a:t>First </a:t>
            </a:r>
            <a:r>
              <a:rPr lang="en-US" b="1" dirty="0" err="1">
                <a:effectLst/>
              </a:rPr>
              <a:t>parf</a:t>
            </a:r>
            <a:r>
              <a:rPr lang="en-US" b="1" dirty="0">
                <a:effectLst/>
              </a:rPr>
              <a:t>: Add the estimators to load, resize and extract the pixels from the image data:</a:t>
            </a:r>
          </a:p>
          <a:p>
            <a:br>
              <a:rPr lang="en-US" dirty="0">
                <a:effectLst/>
              </a:rPr>
            </a:br>
            <a:r>
              <a:rPr lang="en-US" sz="1200" b="0" i="0" u="none" strike="noStrike" kern="1200" dirty="0">
                <a:solidFill>
                  <a:schemeClr val="tx1"/>
                </a:solidFill>
                <a:effectLst/>
                <a:latin typeface="+mn-lt"/>
                <a:ea typeface="+mn-ea"/>
                <a:cs typeface="+mn-cs"/>
              </a:rPr>
              <a:t>The image data needs to be processed into the format that the TensorFlow model expects. In this case, the images are loaded into memory, resized to a consistent size, and the pixels are extracted into a numeric vector.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Then we have Add the estimator to load the TensorFlow model, and score it:</a:t>
            </a:r>
          </a:p>
          <a:p>
            <a:r>
              <a:rPr lang="en-US" sz="1200" b="0" i="0" u="none" strike="noStrike" kern="1200" dirty="0">
                <a:solidFill>
                  <a:schemeClr val="tx1"/>
                </a:solidFill>
                <a:effectLst/>
                <a:latin typeface="+mn-lt"/>
                <a:ea typeface="+mn-ea"/>
                <a:cs typeface="+mn-cs"/>
              </a:rPr>
              <a:t>This stage in the pipeline loads the TensorFlow model into memory, then processes the vector of pixel values through the TensorFlow model network. Applying inputs to a deep learning model, and generating an output using the model, is referred to as </a:t>
            </a:r>
            <a:r>
              <a:rPr lang="en-US" sz="1200" b="1" i="0" u="none" strike="noStrike" kern="1200" dirty="0">
                <a:solidFill>
                  <a:schemeClr val="tx1"/>
                </a:solidFill>
                <a:effectLst/>
                <a:latin typeface="+mn-lt"/>
                <a:ea typeface="+mn-ea"/>
                <a:cs typeface="+mn-cs"/>
              </a:rPr>
              <a:t>Scoring</a:t>
            </a:r>
            <a:r>
              <a:rPr lang="en-US" sz="1200" b="0" i="0" u="none" strike="noStrike" kern="1200" dirty="0">
                <a:solidFill>
                  <a:schemeClr val="tx1"/>
                </a:solidFill>
                <a:effectLst/>
                <a:latin typeface="+mn-lt"/>
                <a:ea typeface="+mn-ea"/>
                <a:cs typeface="+mn-cs"/>
              </a:rPr>
              <a:t>. When using the model in its entirety, scoring makes an inference, or prediction.</a:t>
            </a:r>
          </a:p>
          <a:p>
            <a:r>
              <a:rPr lang="en-US" sz="1200" b="0" i="0" u="none" strike="noStrike" kern="1200" dirty="0">
                <a:solidFill>
                  <a:schemeClr val="tx1"/>
                </a:solidFill>
                <a:effectLst/>
                <a:latin typeface="+mn-lt"/>
                <a:ea typeface="+mn-ea"/>
                <a:cs typeface="+mn-cs"/>
              </a:rPr>
              <a:t>In this case, you use all of the TensorFlow model except the last layer, which is the layer that makes the inference. The output of the penultimate layer is labeled softmax_2_preactivation. The output of this layer is effectively a vector of features that characterize the original input images.</a:t>
            </a:r>
          </a:p>
          <a:p>
            <a:r>
              <a:rPr lang="en-US" sz="1200" b="0" i="0" u="none" strike="noStrike" kern="1200" dirty="0">
                <a:solidFill>
                  <a:schemeClr val="tx1"/>
                </a:solidFill>
                <a:effectLst/>
                <a:latin typeface="+mn-lt"/>
                <a:ea typeface="+mn-ea"/>
                <a:cs typeface="+mn-cs"/>
              </a:rPr>
              <a:t>This feature vector generated by the TensorFlow model will be used as input to an ML.NET training algorithm.</a:t>
            </a:r>
          </a:p>
          <a:p>
            <a:endParaRPr lang="en-US" dirty="0">
              <a:effectLst/>
            </a:endParaRPr>
          </a:p>
          <a:p>
            <a:r>
              <a:rPr lang="en-MX" b="1" dirty="0"/>
              <a:t>Third: </a:t>
            </a:r>
            <a:r>
              <a:rPr lang="en-US" b="1" dirty="0">
                <a:effectLst/>
              </a:rPr>
              <a:t>Add the estimator to map the string labels in the training data to integer key values:</a:t>
            </a:r>
          </a:p>
          <a:p>
            <a:r>
              <a:rPr lang="en-US" sz="1200" b="0" i="0" u="none" strike="noStrike" kern="1200" dirty="0">
                <a:solidFill>
                  <a:schemeClr val="tx1"/>
                </a:solidFill>
                <a:effectLst/>
                <a:latin typeface="+mn-lt"/>
                <a:ea typeface="+mn-ea"/>
                <a:cs typeface="+mn-cs"/>
              </a:rPr>
              <a:t>The ML.NET trainer that is appended next requires its labels to be in </a:t>
            </a:r>
            <a:r>
              <a:rPr lang="en-US" dirty="0"/>
              <a:t>key</a:t>
            </a:r>
            <a:r>
              <a:rPr lang="en-US" sz="1200" b="0" i="0" u="none" strike="noStrike" kern="1200" dirty="0">
                <a:solidFill>
                  <a:schemeClr val="tx1"/>
                </a:solidFill>
                <a:effectLst/>
                <a:latin typeface="+mn-lt"/>
                <a:ea typeface="+mn-ea"/>
                <a:cs typeface="+mn-cs"/>
              </a:rPr>
              <a:t> format rather than arbitrary strings. A key is a number that has a one to one mapping to a string value.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Add the ML.NET training algorithm:</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Add the estimator to map the predicted key value back into a string:</a:t>
            </a:r>
          </a:p>
          <a:p>
            <a:endParaRPr lang="en-US" sz="1200" b="1" i="0" u="none" strike="noStrike" kern="1200" dirty="0">
              <a:solidFill>
                <a:schemeClr val="tx1"/>
              </a:solidFill>
              <a:effectLst/>
              <a:latin typeface="+mn-lt"/>
              <a:ea typeface="+mn-ea"/>
              <a:cs typeface="+mn-cs"/>
            </a:endParaRPr>
          </a:p>
          <a:p>
            <a:br>
              <a:rPr lang="en-US" dirty="0">
                <a:effectLst/>
              </a:rPr>
            </a:br>
            <a:endParaRPr lang="en-US" dirty="0">
              <a:effectLst/>
            </a:endParaRPr>
          </a:p>
          <a:p>
            <a:endParaRPr lang="en-MX" dirty="0"/>
          </a:p>
          <a:p>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20</a:t>
            </a:fld>
            <a:endParaRPr lang="en-MX"/>
          </a:p>
        </p:txBody>
      </p:sp>
    </p:spTree>
    <p:extLst>
      <p:ext uri="{BB962C8B-B14F-4D97-AF65-F5344CB8AC3E}">
        <p14:creationId xmlns:p14="http://schemas.microsoft.com/office/powerpoint/2010/main" val="1468836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Data in ML.NET is represented as an </a:t>
            </a:r>
            <a:r>
              <a:rPr lang="en-US" sz="1200" b="0" i="0" u="sng" kern="1200" dirty="0">
                <a:solidFill>
                  <a:schemeClr val="tx1"/>
                </a:solidFill>
                <a:effectLst/>
                <a:latin typeface="+mn-lt"/>
                <a:ea typeface="+mn-ea"/>
                <a:cs typeface="+mn-cs"/>
                <a:hlinkClick r:id="rId3"/>
              </a:rPr>
              <a:t>IDataView class</a:t>
            </a:r>
            <a:r>
              <a:rPr lang="en-US" sz="1200" b="0" i="0" u="none" strike="noStrike" kern="1200" dirty="0">
                <a:solidFill>
                  <a:schemeClr val="tx1"/>
                </a:solidFill>
                <a:effectLst/>
                <a:latin typeface="+mn-lt"/>
                <a:ea typeface="+mn-ea"/>
                <a:cs typeface="+mn-cs"/>
              </a:rPr>
              <a:t>. </a:t>
            </a:r>
            <a:r>
              <a:rPr lang="en-US" dirty="0" err="1"/>
              <a:t>IDataView</a:t>
            </a:r>
            <a:r>
              <a:rPr lang="en-US" sz="1200" b="0" i="0" u="none" strike="noStrike" kern="1200" dirty="0">
                <a:solidFill>
                  <a:schemeClr val="tx1"/>
                </a:solidFill>
                <a:effectLst/>
                <a:latin typeface="+mn-lt"/>
                <a:ea typeface="+mn-ea"/>
                <a:cs typeface="+mn-cs"/>
              </a:rPr>
              <a:t> is a flexible, efficient way of describing tabular data (numeric and text). Data can be loaded from a text file or in real time (for example, SQL database or log files) to an </a:t>
            </a:r>
            <a:r>
              <a:rPr lang="en-US" dirty="0" err="1"/>
              <a:t>IDataView</a:t>
            </a:r>
            <a:r>
              <a:rPr lang="en-US" sz="1200" b="0" i="0" u="none" strike="noStrike" kern="1200" dirty="0">
                <a:solidFill>
                  <a:schemeClr val="tx1"/>
                </a:solidFill>
                <a:effectLst/>
                <a:latin typeface="+mn-lt"/>
                <a:ea typeface="+mn-ea"/>
                <a:cs typeface="+mn-cs"/>
              </a:rPr>
              <a:t> object.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Fit() method trains your model by applying the training dataset to the pipeline.</a:t>
            </a:r>
          </a:p>
          <a:p>
            <a:br>
              <a:rPr lang="en-US" dirty="0"/>
            </a:br>
            <a:endParaRPr lang="en-US" dirty="0"/>
          </a:p>
          <a:p>
            <a:endParaRPr lang="en-US" sz="1200" b="0" i="0" u="none" strike="noStrike" kern="1200" dirty="0">
              <a:solidFill>
                <a:schemeClr val="tx1"/>
              </a:solidFill>
              <a:effectLst/>
              <a:latin typeface="+mn-lt"/>
              <a:ea typeface="+mn-ea"/>
              <a:cs typeface="+mn-cs"/>
            </a:endParaRPr>
          </a:p>
          <a:p>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21</a:t>
            </a:fld>
            <a:endParaRPr lang="en-MX"/>
          </a:p>
        </p:txBody>
      </p:sp>
    </p:spTree>
    <p:extLst>
      <p:ext uri="{BB962C8B-B14F-4D97-AF65-F5344CB8AC3E}">
        <p14:creationId xmlns:p14="http://schemas.microsoft.com/office/powerpoint/2010/main" val="954155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Load and transform the test data, by adding the following code to the next line of the </a:t>
            </a:r>
            <a:r>
              <a:rPr lang="en-US" dirty="0" err="1"/>
              <a:t>GenerateModel</a:t>
            </a:r>
            <a:r>
              <a:rPr lang="en-US" sz="1200" b="0" i="0" u="none" strike="noStrike" kern="1200" dirty="0" err="1">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a few sample images that you can use to evaluate the model. Like the training data, these need to be loaded into an </a:t>
            </a:r>
            <a:r>
              <a:rPr lang="en-US" dirty="0" err="1"/>
              <a:t>IDataView</a:t>
            </a:r>
            <a:r>
              <a:rPr lang="en-US" sz="1200" b="0" i="0" u="none" strike="noStrike" kern="1200" dirty="0">
                <a:solidFill>
                  <a:schemeClr val="tx1"/>
                </a:solidFill>
                <a:effectLst/>
                <a:latin typeface="+mn-lt"/>
                <a:ea typeface="+mn-ea"/>
                <a:cs typeface="+mn-cs"/>
              </a:rPr>
              <a:t>, so that they can be transformed by the model.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Once you have the prediction set, the </a:t>
            </a:r>
            <a:r>
              <a:rPr lang="en-US" sz="1200" b="0" i="0" u="sng" strike="noStrike" kern="1200" dirty="0">
                <a:solidFill>
                  <a:schemeClr val="tx1"/>
                </a:solidFill>
                <a:effectLst/>
                <a:latin typeface="+mn-lt"/>
                <a:ea typeface="+mn-ea"/>
                <a:cs typeface="+mn-cs"/>
                <a:hlinkClick r:id="rId3"/>
              </a:rPr>
              <a:t>Evaluate()</a:t>
            </a:r>
            <a:r>
              <a:rPr lang="en-US" sz="1200" b="0" i="0" u="none" strike="noStrike" kern="1200" dirty="0">
                <a:solidFill>
                  <a:schemeClr val="tx1"/>
                </a:solidFill>
                <a:effectLst/>
                <a:latin typeface="+mn-lt"/>
                <a:ea typeface="+mn-ea"/>
                <a:cs typeface="+mn-cs"/>
              </a:rPr>
              <a:t> method:</a:t>
            </a:r>
          </a:p>
          <a:p>
            <a:r>
              <a:rPr lang="en-US" sz="1200" b="0" i="0" u="none" strike="noStrike" kern="1200" dirty="0">
                <a:solidFill>
                  <a:schemeClr val="tx1"/>
                </a:solidFill>
                <a:effectLst/>
                <a:latin typeface="+mn-lt"/>
                <a:ea typeface="+mn-ea"/>
                <a:cs typeface="+mn-cs"/>
              </a:rPr>
              <a:t>Assesses the model (compares the predicted values with the test dataset labels).</a:t>
            </a:r>
          </a:p>
          <a:p>
            <a:r>
              <a:rPr lang="en-US" sz="1200" b="0" i="0" u="none" strike="noStrike" kern="1200" dirty="0">
                <a:solidFill>
                  <a:schemeClr val="tx1"/>
                </a:solidFill>
                <a:effectLst/>
                <a:latin typeface="+mn-lt"/>
                <a:ea typeface="+mn-ea"/>
                <a:cs typeface="+mn-cs"/>
              </a:rPr>
              <a:t>Returns the model performance metrics.</a:t>
            </a:r>
          </a:p>
          <a:p>
            <a:endParaRPr lang="en-MX" dirty="0"/>
          </a:p>
          <a:p>
            <a:r>
              <a:rPr lang="en-US" sz="1200" b="0" i="0" u="none" strike="noStrike" kern="1200" dirty="0">
                <a:solidFill>
                  <a:schemeClr val="tx1"/>
                </a:solidFill>
                <a:effectLst/>
                <a:latin typeface="+mn-lt"/>
                <a:ea typeface="+mn-ea"/>
                <a:cs typeface="+mn-cs"/>
              </a:rPr>
              <a:t>The following metrics are evaluated for image classification:</a:t>
            </a:r>
          </a:p>
          <a:p>
            <a:r>
              <a:rPr lang="en-US" sz="1200" b="0" i="0" u="none" strike="noStrike" kern="1200" dirty="0">
                <a:solidFill>
                  <a:schemeClr val="tx1"/>
                </a:solidFill>
                <a:effectLst/>
                <a:latin typeface="+mn-lt"/>
                <a:ea typeface="+mn-ea"/>
                <a:cs typeface="+mn-cs"/>
              </a:rPr>
              <a:t>Log-loss - see </a:t>
            </a:r>
            <a:r>
              <a:rPr lang="en-US" sz="1200" b="0" i="0" u="none" strike="noStrike" kern="1200" dirty="0">
                <a:solidFill>
                  <a:schemeClr val="tx1"/>
                </a:solidFill>
                <a:effectLst/>
                <a:latin typeface="+mn-lt"/>
                <a:ea typeface="+mn-ea"/>
                <a:cs typeface="+mn-cs"/>
                <a:hlinkClick r:id="rId4"/>
              </a:rPr>
              <a:t>Log Loss</a:t>
            </a:r>
            <a:r>
              <a:rPr lang="en-US" sz="1200" b="0" i="0" u="none" strike="noStrike" kern="1200" dirty="0">
                <a:solidFill>
                  <a:schemeClr val="tx1"/>
                </a:solidFill>
                <a:effectLst/>
                <a:latin typeface="+mn-lt"/>
                <a:ea typeface="+mn-ea"/>
                <a:cs typeface="+mn-cs"/>
              </a:rPr>
              <a:t>. You want Log-loss to be as close to zero as possible.</a:t>
            </a:r>
          </a:p>
          <a:p>
            <a:r>
              <a:rPr lang="en-US" sz="1200" b="0" i="0" u="none" strike="noStrike" kern="1200" dirty="0">
                <a:solidFill>
                  <a:schemeClr val="tx1"/>
                </a:solidFill>
                <a:effectLst/>
                <a:latin typeface="+mn-lt"/>
                <a:ea typeface="+mn-ea"/>
                <a:cs typeface="+mn-cs"/>
              </a:rPr>
              <a:t>Per class Log-loss. You want per class Log-loss to be as close to zero as possible.</a:t>
            </a:r>
          </a:p>
          <a:p>
            <a:endParaRPr lang="en-MX" dirty="0"/>
          </a:p>
          <a:p>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22</a:t>
            </a:fld>
            <a:endParaRPr lang="en-MX"/>
          </a:p>
        </p:txBody>
      </p:sp>
    </p:spTree>
    <p:extLst>
      <p:ext uri="{BB962C8B-B14F-4D97-AF65-F5344CB8AC3E}">
        <p14:creationId xmlns:p14="http://schemas.microsoft.com/office/powerpoint/2010/main" val="416654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According to Andrew Ng, transfer learning will become a key driver of Machine Learning success in industry.</a:t>
            </a:r>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24</a:t>
            </a:fld>
            <a:endParaRPr lang="en-MX"/>
          </a:p>
        </p:txBody>
      </p:sp>
    </p:spTree>
    <p:extLst>
      <p:ext uri="{BB962C8B-B14F-4D97-AF65-F5344CB8AC3E}">
        <p14:creationId xmlns:p14="http://schemas.microsoft.com/office/powerpoint/2010/main" val="2744379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Deep Learning</a:t>
            </a:r>
            <a:r>
              <a:rPr lang="en-US" sz="1200" b="0" i="0" u="none" strike="noStrike" kern="1200" dirty="0">
                <a:solidFill>
                  <a:schemeClr val="tx1"/>
                </a:solidFill>
                <a:effectLst/>
                <a:latin typeface="+mn-lt"/>
                <a:ea typeface="+mn-ea"/>
                <a:cs typeface="+mn-cs"/>
              </a:rPr>
              <a:t> requires high-end machines contrary to traditional </a:t>
            </a:r>
            <a:r>
              <a:rPr lang="en-US" sz="1200" b="1" i="0" u="none" strike="noStrike" kern="1200" dirty="0">
                <a:solidFill>
                  <a:schemeClr val="tx1"/>
                </a:solidFill>
                <a:effectLst/>
                <a:latin typeface="+mn-lt"/>
                <a:ea typeface="+mn-ea"/>
                <a:cs typeface="+mn-cs"/>
              </a:rPr>
              <a:t>Machine Learning</a:t>
            </a:r>
            <a:r>
              <a:rPr lang="en-US" sz="1200" b="0" i="0" u="none" strike="noStrike" kern="1200" dirty="0">
                <a:solidFill>
                  <a:schemeClr val="tx1"/>
                </a:solidFill>
                <a:effectLst/>
                <a:latin typeface="+mn-lt"/>
                <a:ea typeface="+mn-ea"/>
                <a:cs typeface="+mn-cs"/>
              </a:rPr>
              <a:t> algorithms. GPU has become a integral part now to execute any </a:t>
            </a:r>
            <a:r>
              <a:rPr lang="en-US" sz="1200" b="1" i="0" u="none" strike="noStrike" kern="1200" dirty="0">
                <a:solidFill>
                  <a:schemeClr val="tx1"/>
                </a:solidFill>
                <a:effectLst/>
                <a:latin typeface="+mn-lt"/>
                <a:ea typeface="+mn-ea"/>
                <a:cs typeface="+mn-cs"/>
              </a:rPr>
              <a:t>Deep Learning</a:t>
            </a:r>
            <a:r>
              <a:rPr lang="en-US" sz="1200" b="0" i="0" u="none" strike="noStrike" kern="1200" dirty="0">
                <a:solidFill>
                  <a:schemeClr val="tx1"/>
                </a:solidFill>
                <a:effectLst/>
                <a:latin typeface="+mn-lt"/>
                <a:ea typeface="+mn-ea"/>
                <a:cs typeface="+mn-cs"/>
              </a:rPr>
              <a:t> algorithm.</a:t>
            </a:r>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4</a:t>
            </a:fld>
            <a:endParaRPr lang="en-MX"/>
          </a:p>
        </p:txBody>
      </p:sp>
    </p:spTree>
    <p:extLst>
      <p:ext uri="{BB962C8B-B14F-4D97-AF65-F5344CB8AC3E}">
        <p14:creationId xmlns:p14="http://schemas.microsoft.com/office/powerpoint/2010/main" val="177227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is a popular approach in deep learning where pre-trained models are used as the starting point on computer vision and natural language processing tasks given the vast compute and time resources required to develop neural network models on these problems and from the huge jumps in skill that they provide on related problems.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other words </a:t>
            </a:r>
          </a:p>
          <a:p>
            <a:r>
              <a:rPr lang="en-US" sz="1200" b="0" i="0" u="none" strike="noStrike" kern="1200" dirty="0">
                <a:solidFill>
                  <a:schemeClr val="tx1"/>
                </a:solidFill>
                <a:effectLst/>
                <a:latin typeface="+mn-lt"/>
                <a:ea typeface="+mn-ea"/>
                <a:cs typeface="+mn-cs"/>
              </a:rPr>
              <a:t>Transfer learning is an optimization that allows rapid progress or improved performance when modeling the second task.</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5</a:t>
            </a:fld>
            <a:endParaRPr lang="en-MX"/>
          </a:p>
        </p:txBody>
      </p:sp>
    </p:spTree>
    <p:extLst>
      <p:ext uri="{BB962C8B-B14F-4D97-AF65-F5344CB8AC3E}">
        <p14:creationId xmlns:p14="http://schemas.microsoft.com/office/powerpoint/2010/main" val="123703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Traditional learning is isolated and occurs purely based on specific tasks, datasets and training separate isolated models on them. No knowledge is retained which can be transferred from one model to another.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transfer learning, you can leverage knowledge (features, weights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from previously trained models for training newer models and even tackle problems like having less data for the newer task!</a:t>
            </a:r>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6</a:t>
            </a:fld>
            <a:endParaRPr lang="en-MX"/>
          </a:p>
        </p:txBody>
      </p:sp>
    </p:spTree>
    <p:extLst>
      <p:ext uri="{BB962C8B-B14F-4D97-AF65-F5344CB8AC3E}">
        <p14:creationId xmlns:p14="http://schemas.microsoft.com/office/powerpoint/2010/main" val="117777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transfer learning, we first train a base network on a base dataset and task, </a:t>
            </a:r>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7</a:t>
            </a:fld>
            <a:endParaRPr lang="en-MX"/>
          </a:p>
        </p:txBody>
      </p:sp>
    </p:spTree>
    <p:extLst>
      <p:ext uri="{BB962C8B-B14F-4D97-AF65-F5344CB8AC3E}">
        <p14:creationId xmlns:p14="http://schemas.microsoft.com/office/powerpoint/2010/main" val="4275381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then we repurpose the learned features, or transfer them, to a second target network to be trained on a target dataset and task. </a:t>
            </a:r>
          </a:p>
          <a:p>
            <a:pPr marL="0" indent="0">
              <a:buNone/>
            </a:pPr>
            <a:endParaRPr lang="en-US" dirty="0"/>
          </a:p>
          <a:p>
            <a:pPr marL="0" indent="0">
              <a:buNone/>
            </a:pPr>
            <a:r>
              <a:rPr lang="en-US" dirty="0"/>
              <a:t>This process will tend to work if the features are general, meaning suitable to both base and target tasks, instead of specific to the base task.</a:t>
            </a:r>
            <a:endParaRPr lang="en-MX" dirty="0"/>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Transfer learning only works in deep learning if the model features learned from the first task are general.</a:t>
            </a:r>
            <a:endParaRPr lang="en-MX" dirty="0"/>
          </a:p>
          <a:p>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8</a:t>
            </a:fld>
            <a:endParaRPr lang="en-MX"/>
          </a:p>
        </p:txBody>
      </p:sp>
    </p:spTree>
    <p:extLst>
      <p:ext uri="{BB962C8B-B14F-4D97-AF65-F5344CB8AC3E}">
        <p14:creationId xmlns:p14="http://schemas.microsoft.com/office/powerpoint/2010/main" val="146768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Salient parts</a:t>
            </a:r>
            <a:r>
              <a:rPr lang="en-US" sz="1200" b="0" i="0" u="none" strike="noStrike" kern="1200" dirty="0">
                <a:solidFill>
                  <a:schemeClr val="tx1"/>
                </a:solidFill>
                <a:effectLst/>
                <a:latin typeface="+mn-lt"/>
                <a:ea typeface="+mn-ea"/>
                <a:cs typeface="+mn-cs"/>
              </a:rPr>
              <a:t> in the image can have extremely </a:t>
            </a:r>
            <a:r>
              <a:rPr lang="en-US" sz="1200" b="1" i="0" u="none" strike="noStrike" kern="1200" dirty="0">
                <a:solidFill>
                  <a:schemeClr val="tx1"/>
                </a:solidFill>
                <a:effectLst/>
                <a:latin typeface="+mn-lt"/>
                <a:ea typeface="+mn-ea"/>
                <a:cs typeface="+mn-cs"/>
              </a:rPr>
              <a:t>large variation</a:t>
            </a:r>
            <a:r>
              <a:rPr lang="en-US" sz="1200" b="0" i="0" u="none" strike="noStrike" kern="1200" dirty="0">
                <a:solidFill>
                  <a:schemeClr val="tx1"/>
                </a:solidFill>
                <a:effectLst/>
                <a:latin typeface="+mn-lt"/>
                <a:ea typeface="+mn-ea"/>
                <a:cs typeface="+mn-cs"/>
              </a:rPr>
              <a:t> in size. For instance, an image with a dog can be either of the following, as shown below. The area occupied by the dog is different in each image.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Because of this huge variation in the location of the information, choosing the </a:t>
            </a:r>
            <a:r>
              <a:rPr lang="en-US" sz="1200" b="1" i="0" u="none" strike="noStrike" kern="1200" dirty="0">
                <a:solidFill>
                  <a:schemeClr val="tx1"/>
                </a:solidFill>
                <a:effectLst/>
                <a:latin typeface="+mn-lt"/>
                <a:ea typeface="+mn-ea"/>
                <a:cs typeface="+mn-cs"/>
              </a:rPr>
              <a:t>right kernel size</a:t>
            </a:r>
            <a:r>
              <a:rPr lang="en-US" sz="1200" b="0" i="0" u="none" strike="noStrike" kern="1200" dirty="0">
                <a:solidFill>
                  <a:schemeClr val="tx1"/>
                </a:solidFill>
                <a:effectLst/>
                <a:latin typeface="+mn-lt"/>
                <a:ea typeface="+mn-ea"/>
                <a:cs typeface="+mn-cs"/>
              </a:rPr>
              <a:t> for the convolution operation becomes tough.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a:t>
            </a:r>
            <a:r>
              <a:rPr lang="en-US" sz="1200" b="1" i="0" u="none" strike="noStrike" kern="1200" dirty="0">
                <a:solidFill>
                  <a:schemeClr val="tx1"/>
                </a:solidFill>
                <a:effectLst/>
                <a:latin typeface="+mn-lt"/>
                <a:ea typeface="+mn-ea"/>
                <a:cs typeface="+mn-cs"/>
              </a:rPr>
              <a:t>larger kernel</a:t>
            </a:r>
            <a:r>
              <a:rPr lang="en-US" sz="1200" b="0" i="0" u="none" strike="noStrike" kern="1200" dirty="0">
                <a:solidFill>
                  <a:schemeClr val="tx1"/>
                </a:solidFill>
                <a:effectLst/>
                <a:latin typeface="+mn-lt"/>
                <a:ea typeface="+mn-ea"/>
                <a:cs typeface="+mn-cs"/>
              </a:rPr>
              <a:t> is preferred for information that is distributed more </a:t>
            </a:r>
            <a:r>
              <a:rPr lang="en-US" sz="1200" b="1" i="0" u="none" strike="noStrike" kern="1200" dirty="0">
                <a:solidFill>
                  <a:schemeClr val="tx1"/>
                </a:solidFill>
                <a:effectLst/>
                <a:latin typeface="+mn-lt"/>
                <a:ea typeface="+mn-ea"/>
                <a:cs typeface="+mn-cs"/>
              </a:rPr>
              <a:t>globally</a:t>
            </a:r>
            <a:r>
              <a:rPr lang="en-US" sz="1200" b="0" i="0" u="none" strike="noStrike" kern="1200" dirty="0">
                <a:solidFill>
                  <a:schemeClr val="tx1"/>
                </a:solidFill>
                <a:effectLst/>
                <a:latin typeface="+mn-lt"/>
                <a:ea typeface="+mn-ea"/>
                <a:cs typeface="+mn-cs"/>
              </a:rPr>
              <a:t>, and a </a:t>
            </a:r>
            <a:r>
              <a:rPr lang="en-US" sz="1200" b="1" i="0" u="none" strike="noStrike" kern="1200" dirty="0">
                <a:solidFill>
                  <a:schemeClr val="tx1"/>
                </a:solidFill>
                <a:effectLst/>
                <a:latin typeface="+mn-lt"/>
                <a:ea typeface="+mn-ea"/>
                <a:cs typeface="+mn-cs"/>
              </a:rPr>
              <a:t>smaller kernel</a:t>
            </a:r>
            <a:r>
              <a:rPr lang="en-US" sz="1200" b="0" i="0" u="none" strike="noStrike" kern="1200" dirty="0">
                <a:solidFill>
                  <a:schemeClr val="tx1"/>
                </a:solidFill>
                <a:effectLst/>
                <a:latin typeface="+mn-lt"/>
                <a:ea typeface="+mn-ea"/>
                <a:cs typeface="+mn-cs"/>
              </a:rPr>
              <a:t> is preferred for information that is distributed more</a:t>
            </a:r>
            <a:r>
              <a:rPr lang="en-US" sz="1200" b="1" i="0" u="none" strike="noStrike" kern="1200" dirty="0">
                <a:solidFill>
                  <a:schemeClr val="tx1"/>
                </a:solidFill>
                <a:effectLst/>
                <a:latin typeface="+mn-lt"/>
                <a:ea typeface="+mn-ea"/>
                <a:cs typeface="+mn-cs"/>
              </a:rPr>
              <a:t> locally.</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Very deep networks</a:t>
            </a:r>
            <a:r>
              <a:rPr lang="en-US" sz="1200" b="0" i="0" u="none" strike="noStrike" kern="1200" dirty="0">
                <a:solidFill>
                  <a:schemeClr val="tx1"/>
                </a:solidFill>
                <a:effectLst/>
                <a:latin typeface="+mn-lt"/>
                <a:ea typeface="+mn-ea"/>
                <a:cs typeface="+mn-cs"/>
              </a:rPr>
              <a:t> are prone to </a:t>
            </a:r>
            <a:r>
              <a:rPr lang="en-US" sz="1200" b="1" i="0" u="none" strike="noStrike" kern="1200" dirty="0">
                <a:solidFill>
                  <a:schemeClr val="tx1"/>
                </a:solidFill>
                <a:effectLst/>
                <a:latin typeface="+mn-lt"/>
                <a:ea typeface="+mn-ea"/>
                <a:cs typeface="+mn-cs"/>
              </a:rPr>
              <a:t>overfitting</a:t>
            </a:r>
            <a:r>
              <a:rPr lang="en-US" sz="1200" b="0" i="0" u="none" strike="noStrike" kern="1200" dirty="0">
                <a:solidFill>
                  <a:schemeClr val="tx1"/>
                </a:solidFill>
                <a:effectLst/>
                <a:latin typeface="+mn-lt"/>
                <a:ea typeface="+mn-ea"/>
                <a:cs typeface="+mn-cs"/>
              </a:rPr>
              <a:t>. It also hard to pass gradient updates through the entire network.</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Naively stacking large convolution operations is </a:t>
            </a:r>
            <a:r>
              <a:rPr lang="en-US" sz="1200" b="1" i="0" u="none" strike="noStrike" kern="1200" dirty="0">
                <a:solidFill>
                  <a:schemeClr val="tx1"/>
                </a:solidFill>
                <a:effectLst/>
                <a:latin typeface="+mn-lt"/>
                <a:ea typeface="+mn-ea"/>
                <a:cs typeface="+mn-cs"/>
              </a:rPr>
              <a:t>computationally expensive</a:t>
            </a:r>
            <a:r>
              <a:rPr lang="en-US" sz="1200" b="0" i="0" u="none" strike="noStrike" kern="1200" dirty="0">
                <a:solidFill>
                  <a:schemeClr val="tx1"/>
                </a:solidFill>
                <a:effectLst/>
                <a:latin typeface="+mn-lt"/>
                <a:ea typeface="+mn-ea"/>
                <a:cs typeface="+mn-cs"/>
              </a:rPr>
              <a:t>.</a:t>
            </a:r>
          </a:p>
          <a:p>
            <a:endParaRPr lang="en-MX" dirty="0"/>
          </a:p>
          <a:p>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10</a:t>
            </a:fld>
            <a:endParaRPr lang="en-MX"/>
          </a:p>
        </p:txBody>
      </p:sp>
    </p:spTree>
    <p:extLst>
      <p:ext uri="{BB962C8B-B14F-4D97-AF65-F5344CB8AC3E}">
        <p14:creationId xmlns:p14="http://schemas.microsoft.com/office/powerpoint/2010/main" val="51197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Inception network was an important milestone in the development of CNN classifiers.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was complex (heavily engineered). It used a lot of tricks to push performance; both in terms of speed and accuracy. Its constant evolution lead to the creation of several versions of the network. </a:t>
            </a:r>
          </a:p>
          <a:p>
            <a:endParaRPr lang="en-MX" dirty="0"/>
          </a:p>
          <a:p>
            <a:r>
              <a:rPr lang="en-US" sz="1200" b="0" i="0" u="none" strike="noStrike" kern="1200" dirty="0">
                <a:solidFill>
                  <a:schemeClr val="tx1"/>
                </a:solidFill>
                <a:effectLst/>
                <a:latin typeface="+mn-lt"/>
                <a:ea typeface="+mn-ea"/>
                <a:cs typeface="+mn-cs"/>
                <a:hlinkClick r:id="rId3"/>
              </a:rPr>
              <a:t>Inception v1.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Inception v2 and Inception v3.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Inception v4 and Inception-ResNet.</a:t>
            </a:r>
            <a:endParaRPr lang="en-US" sz="1200" b="0" i="0" u="none" strike="noStrike" kern="1200" dirty="0">
              <a:solidFill>
                <a:schemeClr val="tx1"/>
              </a:solidFill>
              <a:effectLst/>
              <a:latin typeface="+mn-lt"/>
              <a:ea typeface="+mn-ea"/>
              <a:cs typeface="+mn-cs"/>
            </a:endParaRPr>
          </a:p>
          <a:p>
            <a:endParaRPr lang="en-MX" dirty="0"/>
          </a:p>
          <a:p>
            <a:r>
              <a:rPr lang="en-US" sz="1200" b="0" i="0" u="none" strike="noStrike" kern="1200" dirty="0">
                <a:solidFill>
                  <a:schemeClr val="tx1"/>
                </a:solidFill>
                <a:effectLst/>
                <a:latin typeface="+mn-lt"/>
                <a:ea typeface="+mn-ea"/>
                <a:cs typeface="+mn-cs"/>
              </a:rPr>
              <a:t>Each version is an iterative improvement over the previous one. Understanding the upgrades can help us to build custom classifiers that are optimized both in speed and accuracy.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below image is the “naive” inception module. </a:t>
            </a:r>
          </a:p>
          <a:p>
            <a:r>
              <a:rPr lang="en-US" sz="1200" b="0" i="0" u="none" strike="noStrike" kern="1200" dirty="0">
                <a:solidFill>
                  <a:schemeClr val="tx1"/>
                </a:solidFill>
                <a:effectLst/>
                <a:latin typeface="+mn-lt"/>
                <a:ea typeface="+mn-ea"/>
                <a:cs typeface="+mn-cs"/>
              </a:rPr>
              <a:t>It performs </a:t>
            </a:r>
            <a:r>
              <a:rPr lang="en-US" sz="1200" b="1" i="0" u="none" strike="noStrike" kern="1200" dirty="0" err="1">
                <a:solidFill>
                  <a:schemeClr val="tx1"/>
                </a:solidFill>
                <a:effectLst/>
                <a:latin typeface="+mn-lt"/>
                <a:ea typeface="+mn-ea"/>
                <a:cs typeface="+mn-cs"/>
              </a:rPr>
              <a:t>convolution</a:t>
            </a:r>
            <a:r>
              <a:rPr lang="en-US" sz="1200" b="0" i="0" u="none" strike="noStrike" kern="1200" dirty="0" err="1">
                <a:solidFill>
                  <a:schemeClr val="tx1"/>
                </a:solidFill>
                <a:effectLst/>
                <a:latin typeface="+mn-lt"/>
                <a:ea typeface="+mn-ea"/>
                <a:cs typeface="+mn-cs"/>
              </a:rPr>
              <a:t>on</a:t>
            </a:r>
            <a:r>
              <a:rPr lang="en-US" sz="1200" b="0" i="0" u="none" strike="noStrike" kern="1200" dirty="0">
                <a:solidFill>
                  <a:schemeClr val="tx1"/>
                </a:solidFill>
                <a:effectLst/>
                <a:latin typeface="+mn-lt"/>
                <a:ea typeface="+mn-ea"/>
                <a:cs typeface="+mn-cs"/>
              </a:rPr>
              <a:t> an input, with </a:t>
            </a:r>
            <a:r>
              <a:rPr lang="en-US" sz="1200" b="1" i="0" u="none" strike="noStrike" kern="1200" dirty="0">
                <a:solidFill>
                  <a:schemeClr val="tx1"/>
                </a:solidFill>
                <a:effectLst/>
                <a:latin typeface="+mn-lt"/>
                <a:ea typeface="+mn-ea"/>
                <a:cs typeface="+mn-cs"/>
              </a:rPr>
              <a:t>3 different sizes of filters </a:t>
            </a:r>
            <a:r>
              <a:rPr lang="en-US" sz="1200" b="0" i="0" u="none" strike="noStrike" kern="1200" dirty="0">
                <a:solidFill>
                  <a:schemeClr val="tx1"/>
                </a:solidFill>
                <a:effectLst/>
                <a:latin typeface="+mn-lt"/>
                <a:ea typeface="+mn-ea"/>
                <a:cs typeface="+mn-cs"/>
              </a:rPr>
              <a:t>(1x1, 3x3, 5x5). </a:t>
            </a:r>
          </a:p>
          <a:p>
            <a:r>
              <a:rPr lang="en-US" sz="1200" b="0" i="0" u="none" strike="noStrike" kern="1200" dirty="0">
                <a:solidFill>
                  <a:schemeClr val="tx1"/>
                </a:solidFill>
                <a:effectLst/>
                <a:latin typeface="+mn-lt"/>
                <a:ea typeface="+mn-ea"/>
                <a:cs typeface="+mn-cs"/>
              </a:rPr>
              <a:t>Additionally, </a:t>
            </a:r>
            <a:r>
              <a:rPr lang="en-US" sz="1200" b="1" i="0" u="none" strike="noStrike" kern="1200" dirty="0">
                <a:solidFill>
                  <a:schemeClr val="tx1"/>
                </a:solidFill>
                <a:effectLst/>
                <a:latin typeface="+mn-lt"/>
                <a:ea typeface="+mn-ea"/>
                <a:cs typeface="+mn-cs"/>
              </a:rPr>
              <a:t>max pooling</a:t>
            </a:r>
            <a:r>
              <a:rPr lang="en-US" sz="1200" b="0" i="0" u="none" strike="noStrike" kern="1200" dirty="0">
                <a:solidFill>
                  <a:schemeClr val="tx1"/>
                </a:solidFill>
                <a:effectLst/>
                <a:latin typeface="+mn-lt"/>
                <a:ea typeface="+mn-ea"/>
                <a:cs typeface="+mn-cs"/>
              </a:rPr>
              <a:t> is also performed. The outputs are </a:t>
            </a:r>
            <a:r>
              <a:rPr lang="en-US" sz="1200" b="1" i="0" u="none" strike="noStrike" kern="1200" dirty="0">
                <a:solidFill>
                  <a:schemeClr val="tx1"/>
                </a:solidFill>
                <a:effectLst/>
                <a:latin typeface="+mn-lt"/>
                <a:ea typeface="+mn-ea"/>
                <a:cs typeface="+mn-cs"/>
              </a:rPr>
              <a:t>concatenated</a:t>
            </a:r>
            <a:r>
              <a:rPr lang="en-US" sz="1200" b="0" i="0" u="none" strike="noStrike" kern="1200" dirty="0">
                <a:solidFill>
                  <a:schemeClr val="tx1"/>
                </a:solidFill>
                <a:effectLst/>
                <a:latin typeface="+mn-lt"/>
                <a:ea typeface="+mn-ea"/>
                <a:cs typeface="+mn-cs"/>
              </a:rPr>
              <a:t> and sent to the next inception module.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stated before, deep neural networks are </a:t>
            </a:r>
            <a:r>
              <a:rPr lang="en-US" sz="1200" b="1" i="0" u="none" strike="noStrike" kern="1200" dirty="0">
                <a:solidFill>
                  <a:schemeClr val="tx1"/>
                </a:solidFill>
                <a:effectLst/>
                <a:latin typeface="+mn-lt"/>
                <a:ea typeface="+mn-ea"/>
                <a:cs typeface="+mn-cs"/>
              </a:rPr>
              <a:t>computationally expensive</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To make it cheaper, the authors </a:t>
            </a:r>
            <a:r>
              <a:rPr lang="en-US" sz="1200" b="1" i="0" u="none" strike="noStrike" kern="1200" dirty="0">
                <a:solidFill>
                  <a:schemeClr val="tx1"/>
                </a:solidFill>
                <a:effectLst/>
                <a:latin typeface="+mn-lt"/>
                <a:ea typeface="+mn-ea"/>
                <a:cs typeface="+mn-cs"/>
              </a:rPr>
              <a:t>limit</a:t>
            </a:r>
            <a:r>
              <a:rPr lang="en-US" sz="1200" b="0" i="0" u="none" strike="noStrike" kern="1200" dirty="0">
                <a:solidFill>
                  <a:schemeClr val="tx1"/>
                </a:solidFill>
                <a:effectLst/>
                <a:latin typeface="+mn-lt"/>
                <a:ea typeface="+mn-ea"/>
                <a:cs typeface="+mn-cs"/>
              </a:rPr>
              <a:t> the number of </a:t>
            </a:r>
            <a:r>
              <a:rPr lang="en-US" sz="1200" b="1" i="0" u="none" strike="noStrike" kern="1200" dirty="0">
                <a:solidFill>
                  <a:schemeClr val="tx1"/>
                </a:solidFill>
                <a:effectLst/>
                <a:latin typeface="+mn-lt"/>
                <a:ea typeface="+mn-ea"/>
                <a:cs typeface="+mn-cs"/>
              </a:rPr>
              <a:t>input channels</a:t>
            </a:r>
            <a:r>
              <a:rPr lang="en-US" sz="1200" b="0" i="0" u="none" strike="noStrike" kern="1200" dirty="0">
                <a:solidFill>
                  <a:schemeClr val="tx1"/>
                </a:solidFill>
                <a:effectLst/>
                <a:latin typeface="+mn-lt"/>
                <a:ea typeface="+mn-ea"/>
                <a:cs typeface="+mn-cs"/>
              </a:rPr>
              <a:t> by adding an </a:t>
            </a:r>
            <a:r>
              <a:rPr lang="en-US" sz="1200" b="1" i="0" u="none" strike="noStrike" kern="1200" dirty="0">
                <a:solidFill>
                  <a:schemeClr val="tx1"/>
                </a:solidFill>
                <a:effectLst/>
                <a:latin typeface="+mn-lt"/>
                <a:ea typeface="+mn-ea"/>
                <a:cs typeface="+mn-cs"/>
              </a:rPr>
              <a:t>extra 1x1 convolution</a:t>
            </a:r>
            <a:r>
              <a:rPr lang="en-US" sz="1200" b="0" i="0" u="none" strike="noStrike" kern="1200" dirty="0">
                <a:solidFill>
                  <a:schemeClr val="tx1"/>
                </a:solidFill>
                <a:effectLst/>
                <a:latin typeface="+mn-lt"/>
                <a:ea typeface="+mn-ea"/>
                <a:cs typeface="+mn-cs"/>
              </a:rPr>
              <a:t> before the 3x3 and 5x5 convolutions. </a:t>
            </a:r>
          </a:p>
          <a:p>
            <a:r>
              <a:rPr lang="en-US" sz="1200" b="0" i="0" u="none" strike="noStrike" kern="1200" dirty="0">
                <a:solidFill>
                  <a:schemeClr val="tx1"/>
                </a:solidFill>
                <a:effectLst/>
                <a:latin typeface="+mn-lt"/>
                <a:ea typeface="+mn-ea"/>
                <a:cs typeface="+mn-cs"/>
              </a:rPr>
              <a:t>Though adding an extra operation may seem counterintuitive, 1x1 convolutions are far more cheaper than 5x5 convolutions, and the reduced number of input channels also help. </a:t>
            </a:r>
          </a:p>
          <a:p>
            <a:r>
              <a:rPr lang="en-US" sz="1200" b="0" i="0" u="none" strike="noStrike" kern="1200" dirty="0">
                <a:solidFill>
                  <a:schemeClr val="tx1"/>
                </a:solidFill>
                <a:effectLst/>
                <a:latin typeface="+mn-lt"/>
                <a:ea typeface="+mn-ea"/>
                <a:cs typeface="+mn-cs"/>
              </a:rPr>
              <a:t>Do note that however, the 1x1 convolution is introduced after the max pooling layer, rather than before.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Using the dimension reduced inception module, a neural network architecture was built. This was popularly known as </a:t>
            </a:r>
            <a:r>
              <a:rPr lang="en-US" sz="1200" b="0" i="0" u="none" strike="noStrike" kern="1200" dirty="0" err="1">
                <a:solidFill>
                  <a:schemeClr val="tx1"/>
                </a:solidFill>
                <a:effectLst/>
                <a:latin typeface="+mn-lt"/>
                <a:ea typeface="+mn-ea"/>
                <a:cs typeface="+mn-cs"/>
              </a:rPr>
              <a:t>GoogLeNet</a:t>
            </a:r>
            <a:r>
              <a:rPr lang="en-US" sz="1200" b="0" i="0" u="none" strike="noStrike" kern="1200" dirty="0">
                <a:solidFill>
                  <a:schemeClr val="tx1"/>
                </a:solidFill>
                <a:effectLst/>
                <a:latin typeface="+mn-lt"/>
                <a:ea typeface="+mn-ea"/>
                <a:cs typeface="+mn-cs"/>
              </a:rPr>
              <a:t> (Inception v1).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MX" dirty="0"/>
          </a:p>
        </p:txBody>
      </p:sp>
      <p:sp>
        <p:nvSpPr>
          <p:cNvPr id="4" name="Slide Number Placeholder 3"/>
          <p:cNvSpPr>
            <a:spLocks noGrp="1"/>
          </p:cNvSpPr>
          <p:nvPr>
            <p:ph type="sldNum" sz="quarter" idx="5"/>
          </p:nvPr>
        </p:nvSpPr>
        <p:spPr/>
        <p:txBody>
          <a:bodyPr/>
          <a:lstStyle/>
          <a:p>
            <a:fld id="{581A1FD3-576A-464F-9A9A-472827FA5396}" type="slidenum">
              <a:rPr lang="en-MX" smtClean="0"/>
              <a:t>11</a:t>
            </a:fld>
            <a:endParaRPr lang="en-MX"/>
          </a:p>
        </p:txBody>
      </p:sp>
    </p:spTree>
    <p:extLst>
      <p:ext uri="{BB962C8B-B14F-4D97-AF65-F5344CB8AC3E}">
        <p14:creationId xmlns:p14="http://schemas.microsoft.com/office/powerpoint/2010/main" val="4114518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Because the </a:t>
            </a:r>
            <a:r>
              <a:rPr lang="en-US" dirty="0"/>
              <a:t>Inception model</a:t>
            </a:r>
            <a:r>
              <a:rPr lang="en-US" sz="1200" b="0" i="0" u="none" strike="noStrike" kern="1200" dirty="0">
                <a:solidFill>
                  <a:schemeClr val="tx1"/>
                </a:solidFill>
                <a:effectLst/>
                <a:latin typeface="+mn-lt"/>
                <a:ea typeface="+mn-ea"/>
                <a:cs typeface="+mn-cs"/>
              </a:rPr>
              <a:t> has already been pre trained on thousands of different images, internally it contains the </a:t>
            </a:r>
            <a:r>
              <a:rPr lang="en-US" sz="1200" b="0" i="0" u="sng" kern="1200" dirty="0">
                <a:solidFill>
                  <a:schemeClr val="tx1"/>
                </a:solidFill>
                <a:effectLst/>
                <a:latin typeface="+mn-lt"/>
                <a:ea typeface="+mn-ea"/>
                <a:cs typeface="+mn-cs"/>
                <a:hlinkClick r:id="rId3"/>
              </a:rPr>
              <a:t>image features</a:t>
            </a:r>
            <a:r>
              <a:rPr lang="en-US" sz="1200" b="0" i="0" u="none" strike="noStrike" kern="1200" dirty="0">
                <a:solidFill>
                  <a:schemeClr val="tx1"/>
                </a:solidFill>
                <a:effectLst/>
                <a:latin typeface="+mn-lt"/>
                <a:ea typeface="+mn-ea"/>
                <a:cs typeface="+mn-cs"/>
              </a:rPr>
              <a:t> needed for image identification.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can make use of these internal image features in the model to train a new model with far fewer classes.</a:t>
            </a:r>
            <a:endParaRPr lang="en-MX" dirty="0"/>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Enter the </a:t>
            </a:r>
            <a:r>
              <a:rPr lang="en-US" dirty="0"/>
              <a:t>transfer</a:t>
            </a:r>
            <a:r>
              <a:rPr lang="en-US" sz="1200" b="0" i="0" u="none" strike="noStrike" kern="1200" dirty="0">
                <a:solidFill>
                  <a:schemeClr val="tx1"/>
                </a:solidFill>
                <a:effectLst/>
                <a:latin typeface="+mn-lt"/>
                <a:ea typeface="+mn-ea"/>
                <a:cs typeface="+mn-cs"/>
              </a:rPr>
              <a:t> part of </a:t>
            </a:r>
            <a:r>
              <a:rPr lang="en-US" dirty="0"/>
              <a:t>transfer learning</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transfer the Inception model's ability to recognize and classify images to the new limited categories of your custom image classifier.</a:t>
            </a:r>
          </a:p>
          <a:p>
            <a:r>
              <a:rPr lang="en-US" sz="1200" b="0" i="0" u="none" strike="noStrike" kern="1200" dirty="0">
                <a:solidFill>
                  <a:schemeClr val="tx1"/>
                </a:solidFill>
                <a:effectLst/>
                <a:latin typeface="+mn-lt"/>
                <a:ea typeface="+mn-ea"/>
                <a:cs typeface="+mn-cs"/>
              </a:rPr>
              <a:t>Food</a:t>
            </a:r>
          </a:p>
          <a:p>
            <a:r>
              <a:rPr lang="en-US" sz="1200" b="0" i="0" u="none" strike="noStrike" kern="1200" dirty="0">
                <a:solidFill>
                  <a:schemeClr val="tx1"/>
                </a:solidFill>
                <a:effectLst/>
                <a:latin typeface="+mn-lt"/>
                <a:ea typeface="+mn-ea"/>
                <a:cs typeface="+mn-cs"/>
              </a:rPr>
              <a:t>Toy</a:t>
            </a:r>
          </a:p>
          <a:p>
            <a:r>
              <a:rPr lang="en-US" sz="1200" b="0" i="0" u="none" strike="noStrike" kern="1200" dirty="0">
                <a:solidFill>
                  <a:schemeClr val="tx1"/>
                </a:solidFill>
                <a:effectLst/>
                <a:latin typeface="+mn-lt"/>
                <a:ea typeface="+mn-ea"/>
                <a:cs typeface="+mn-cs"/>
              </a:rPr>
              <a:t>Appliance</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1A1FD3-576A-464F-9A9A-472827FA5396}" type="slidenum">
              <a:rPr lang="en-MX" smtClean="0"/>
              <a:t>13</a:t>
            </a:fld>
            <a:endParaRPr lang="en-MX"/>
          </a:p>
        </p:txBody>
      </p:sp>
    </p:spTree>
    <p:extLst>
      <p:ext uri="{BB962C8B-B14F-4D97-AF65-F5344CB8AC3E}">
        <p14:creationId xmlns:p14="http://schemas.microsoft.com/office/powerpoint/2010/main" val="2808482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4CB6-D589-2049-903E-72DE5D336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X"/>
          </a:p>
        </p:txBody>
      </p:sp>
      <p:sp>
        <p:nvSpPr>
          <p:cNvPr id="3" name="Subtitle 2">
            <a:extLst>
              <a:ext uri="{FF2B5EF4-FFF2-40B4-BE49-F238E27FC236}">
                <a16:creationId xmlns:a16="http://schemas.microsoft.com/office/drawing/2014/main" id="{B9A1717D-1DD2-1242-88BD-EEC440BC2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4" name="Date Placeholder 3">
            <a:extLst>
              <a:ext uri="{FF2B5EF4-FFF2-40B4-BE49-F238E27FC236}">
                <a16:creationId xmlns:a16="http://schemas.microsoft.com/office/drawing/2014/main" id="{AD45C6C4-A9E3-C045-A952-044CCF3663E9}"/>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5" name="Footer Placeholder 4">
            <a:extLst>
              <a:ext uri="{FF2B5EF4-FFF2-40B4-BE49-F238E27FC236}">
                <a16:creationId xmlns:a16="http://schemas.microsoft.com/office/drawing/2014/main" id="{E21E3360-9569-CC43-8A56-6011B4035C91}"/>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BB63F49A-60C7-4248-8383-98F3E278ABDA}"/>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1575567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A269-6A38-7B4C-B6CC-A2971A7EB2D3}"/>
              </a:ext>
            </a:extLst>
          </p:cNvPr>
          <p:cNvSpPr>
            <a:spLocks noGrp="1"/>
          </p:cNvSpPr>
          <p:nvPr>
            <p:ph type="title"/>
          </p:nvPr>
        </p:nvSpPr>
        <p:spPr/>
        <p:txBody>
          <a:bodyPr/>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366B726C-1E6E-9E44-AD60-1E3A32968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853F147D-9CC7-3F41-831C-6465012745A8}"/>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5" name="Footer Placeholder 4">
            <a:extLst>
              <a:ext uri="{FF2B5EF4-FFF2-40B4-BE49-F238E27FC236}">
                <a16:creationId xmlns:a16="http://schemas.microsoft.com/office/drawing/2014/main" id="{0E850228-6E12-6747-B71B-67831FD353FB}"/>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A3D753AF-F4D6-724D-9459-9C00D595DA57}"/>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1786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AABD04-BC0A-B045-BCA6-A06EBF5887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BD865087-1DF5-7442-B156-38F1083739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43EF508F-B6EB-3944-8515-1C6388702575}"/>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5" name="Footer Placeholder 4">
            <a:extLst>
              <a:ext uri="{FF2B5EF4-FFF2-40B4-BE49-F238E27FC236}">
                <a16:creationId xmlns:a16="http://schemas.microsoft.com/office/drawing/2014/main" id="{705F4284-504F-1949-9FCA-F175D854948E}"/>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129A4BBB-B51C-FF41-8398-D42EC6AB42D9}"/>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310368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D1CA-4447-1849-8583-3B1E41489C70}"/>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1185337E-68E4-EF49-9DEA-ECD3CBD3E3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626B647F-2F9E-7E47-AF6C-F64A463856FD}"/>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5" name="Footer Placeholder 4">
            <a:extLst>
              <a:ext uri="{FF2B5EF4-FFF2-40B4-BE49-F238E27FC236}">
                <a16:creationId xmlns:a16="http://schemas.microsoft.com/office/drawing/2014/main" id="{44E9FED8-BE29-4843-B728-458DE2303DD0}"/>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829663D4-368E-474E-8DEE-FA6B53B46AD9}"/>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218575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5402-1675-2D45-AB8A-A1846F05C5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X"/>
          </a:p>
        </p:txBody>
      </p:sp>
      <p:sp>
        <p:nvSpPr>
          <p:cNvPr id="3" name="Text Placeholder 2">
            <a:extLst>
              <a:ext uri="{FF2B5EF4-FFF2-40B4-BE49-F238E27FC236}">
                <a16:creationId xmlns:a16="http://schemas.microsoft.com/office/drawing/2014/main" id="{23FD8D8F-8BCD-F748-946F-392528BD39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A14ADD-ADE0-B04F-8136-561C985FB3D0}"/>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5" name="Footer Placeholder 4">
            <a:extLst>
              <a:ext uri="{FF2B5EF4-FFF2-40B4-BE49-F238E27FC236}">
                <a16:creationId xmlns:a16="http://schemas.microsoft.com/office/drawing/2014/main" id="{FF475305-20C8-224B-932A-BBC4736BA034}"/>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3F732511-CA39-1F4B-A69F-98F13FDEB7AD}"/>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2126944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7B66-19C6-C349-A619-FB6C27B5F617}"/>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CEB581CB-D8D5-A944-8957-77712E2353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Content Placeholder 3">
            <a:extLst>
              <a:ext uri="{FF2B5EF4-FFF2-40B4-BE49-F238E27FC236}">
                <a16:creationId xmlns:a16="http://schemas.microsoft.com/office/drawing/2014/main" id="{76B05CBB-8C2D-E944-B489-F785B49BAF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Date Placeholder 4">
            <a:extLst>
              <a:ext uri="{FF2B5EF4-FFF2-40B4-BE49-F238E27FC236}">
                <a16:creationId xmlns:a16="http://schemas.microsoft.com/office/drawing/2014/main" id="{B7F551A1-3909-1247-8C9D-5F4D449673A3}"/>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6" name="Footer Placeholder 5">
            <a:extLst>
              <a:ext uri="{FF2B5EF4-FFF2-40B4-BE49-F238E27FC236}">
                <a16:creationId xmlns:a16="http://schemas.microsoft.com/office/drawing/2014/main" id="{15AB788E-54B3-1649-9193-88252275A0AD}"/>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A8EC2419-3B38-7843-9343-1CB754173765}"/>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727866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C1AD-9437-9744-824B-2EFFE29D7E62}"/>
              </a:ext>
            </a:extLst>
          </p:cNvPr>
          <p:cNvSpPr>
            <a:spLocks noGrp="1"/>
          </p:cNvSpPr>
          <p:nvPr>
            <p:ph type="title"/>
          </p:nvPr>
        </p:nvSpPr>
        <p:spPr>
          <a:xfrm>
            <a:off x="839788" y="365125"/>
            <a:ext cx="10515600" cy="1325563"/>
          </a:xfrm>
        </p:spPr>
        <p:txBody>
          <a:bodyPr/>
          <a:lstStyle/>
          <a:p>
            <a:r>
              <a:rPr lang="en-US"/>
              <a:t>Click to edit Master title style</a:t>
            </a:r>
            <a:endParaRPr lang="en-MX"/>
          </a:p>
        </p:txBody>
      </p:sp>
      <p:sp>
        <p:nvSpPr>
          <p:cNvPr id="3" name="Text Placeholder 2">
            <a:extLst>
              <a:ext uri="{FF2B5EF4-FFF2-40B4-BE49-F238E27FC236}">
                <a16:creationId xmlns:a16="http://schemas.microsoft.com/office/drawing/2014/main" id="{A2E9E6F9-B9C9-7443-AB5F-9032CC8965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0F0FF5-4791-F649-9BDF-F792017506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Text Placeholder 4">
            <a:extLst>
              <a:ext uri="{FF2B5EF4-FFF2-40B4-BE49-F238E27FC236}">
                <a16:creationId xmlns:a16="http://schemas.microsoft.com/office/drawing/2014/main" id="{2EA729CF-EB9C-3246-B0F3-856E7BE17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2BCAF-B794-A947-BAE0-F12B709C0A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7" name="Date Placeholder 6">
            <a:extLst>
              <a:ext uri="{FF2B5EF4-FFF2-40B4-BE49-F238E27FC236}">
                <a16:creationId xmlns:a16="http://schemas.microsoft.com/office/drawing/2014/main" id="{5FDC53C8-2382-944D-8625-1042AE3C90B8}"/>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8" name="Footer Placeholder 7">
            <a:extLst>
              <a:ext uri="{FF2B5EF4-FFF2-40B4-BE49-F238E27FC236}">
                <a16:creationId xmlns:a16="http://schemas.microsoft.com/office/drawing/2014/main" id="{845848A9-E511-4E4E-9AF7-F5AA9FE57A12}"/>
              </a:ext>
            </a:extLst>
          </p:cNvPr>
          <p:cNvSpPr>
            <a:spLocks noGrp="1"/>
          </p:cNvSpPr>
          <p:nvPr>
            <p:ph type="ftr" sz="quarter" idx="11"/>
          </p:nvPr>
        </p:nvSpPr>
        <p:spPr/>
        <p:txBody>
          <a:bodyPr/>
          <a:lstStyle/>
          <a:p>
            <a:endParaRPr lang="en-MX"/>
          </a:p>
        </p:txBody>
      </p:sp>
      <p:sp>
        <p:nvSpPr>
          <p:cNvPr id="9" name="Slide Number Placeholder 8">
            <a:extLst>
              <a:ext uri="{FF2B5EF4-FFF2-40B4-BE49-F238E27FC236}">
                <a16:creationId xmlns:a16="http://schemas.microsoft.com/office/drawing/2014/main" id="{63AD53F0-A6CE-7046-A5DE-AB94FD1FDF08}"/>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1425971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C047-4811-8445-9C99-1831EF19940C}"/>
              </a:ext>
            </a:extLst>
          </p:cNvPr>
          <p:cNvSpPr>
            <a:spLocks noGrp="1"/>
          </p:cNvSpPr>
          <p:nvPr>
            <p:ph type="title"/>
          </p:nvPr>
        </p:nvSpPr>
        <p:spPr/>
        <p:txBody>
          <a:bodyPr/>
          <a:lstStyle/>
          <a:p>
            <a:r>
              <a:rPr lang="en-US"/>
              <a:t>Click to edit Master title style</a:t>
            </a:r>
            <a:endParaRPr lang="en-MX"/>
          </a:p>
        </p:txBody>
      </p:sp>
      <p:sp>
        <p:nvSpPr>
          <p:cNvPr id="3" name="Date Placeholder 2">
            <a:extLst>
              <a:ext uri="{FF2B5EF4-FFF2-40B4-BE49-F238E27FC236}">
                <a16:creationId xmlns:a16="http://schemas.microsoft.com/office/drawing/2014/main" id="{2C496CB2-F9B0-2D4A-8CF4-5BC713F125FC}"/>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4" name="Footer Placeholder 3">
            <a:extLst>
              <a:ext uri="{FF2B5EF4-FFF2-40B4-BE49-F238E27FC236}">
                <a16:creationId xmlns:a16="http://schemas.microsoft.com/office/drawing/2014/main" id="{B5BEFD44-1B45-5242-899E-6871FC4AC64C}"/>
              </a:ext>
            </a:extLst>
          </p:cNvPr>
          <p:cNvSpPr>
            <a:spLocks noGrp="1"/>
          </p:cNvSpPr>
          <p:nvPr>
            <p:ph type="ftr" sz="quarter" idx="11"/>
          </p:nvPr>
        </p:nvSpPr>
        <p:spPr/>
        <p:txBody>
          <a:bodyPr/>
          <a:lstStyle/>
          <a:p>
            <a:endParaRPr lang="en-MX"/>
          </a:p>
        </p:txBody>
      </p:sp>
      <p:sp>
        <p:nvSpPr>
          <p:cNvPr id="5" name="Slide Number Placeholder 4">
            <a:extLst>
              <a:ext uri="{FF2B5EF4-FFF2-40B4-BE49-F238E27FC236}">
                <a16:creationId xmlns:a16="http://schemas.microsoft.com/office/drawing/2014/main" id="{A178547B-A3E0-A745-BCF9-47FB0DD6E36D}"/>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363145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59E8C5-107F-3D45-A6F1-BFDF8C170E0C}"/>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3" name="Footer Placeholder 2">
            <a:extLst>
              <a:ext uri="{FF2B5EF4-FFF2-40B4-BE49-F238E27FC236}">
                <a16:creationId xmlns:a16="http://schemas.microsoft.com/office/drawing/2014/main" id="{B4E95E5D-A5E5-A540-8A4E-C92326B680AC}"/>
              </a:ext>
            </a:extLst>
          </p:cNvPr>
          <p:cNvSpPr>
            <a:spLocks noGrp="1"/>
          </p:cNvSpPr>
          <p:nvPr>
            <p:ph type="ftr" sz="quarter" idx="11"/>
          </p:nvPr>
        </p:nvSpPr>
        <p:spPr/>
        <p:txBody>
          <a:bodyPr/>
          <a:lstStyle/>
          <a:p>
            <a:endParaRPr lang="en-MX"/>
          </a:p>
        </p:txBody>
      </p:sp>
      <p:sp>
        <p:nvSpPr>
          <p:cNvPr id="4" name="Slide Number Placeholder 3">
            <a:extLst>
              <a:ext uri="{FF2B5EF4-FFF2-40B4-BE49-F238E27FC236}">
                <a16:creationId xmlns:a16="http://schemas.microsoft.com/office/drawing/2014/main" id="{BC403DB3-7CF4-9B47-A97C-1800C95C59EF}"/>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16902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1BF6-E4C2-AC46-A7CB-1D6038D088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Content Placeholder 2">
            <a:extLst>
              <a:ext uri="{FF2B5EF4-FFF2-40B4-BE49-F238E27FC236}">
                <a16:creationId xmlns:a16="http://schemas.microsoft.com/office/drawing/2014/main" id="{7306C05B-A9A9-6D4E-8002-B766706FB9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Text Placeholder 3">
            <a:extLst>
              <a:ext uri="{FF2B5EF4-FFF2-40B4-BE49-F238E27FC236}">
                <a16:creationId xmlns:a16="http://schemas.microsoft.com/office/drawing/2014/main" id="{65ACD8DD-0160-BE40-BAF5-66CA7ED3D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016AE8-58D4-E840-97FD-131644C11760}"/>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6" name="Footer Placeholder 5">
            <a:extLst>
              <a:ext uri="{FF2B5EF4-FFF2-40B4-BE49-F238E27FC236}">
                <a16:creationId xmlns:a16="http://schemas.microsoft.com/office/drawing/2014/main" id="{300AC9E1-49FB-9149-8379-FAA562E4239E}"/>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9249D634-A98F-F44C-8F54-3FD2552264A7}"/>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19874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39B4-E064-1C4D-8D7E-20ABBDF243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Picture Placeholder 2">
            <a:extLst>
              <a:ext uri="{FF2B5EF4-FFF2-40B4-BE49-F238E27FC236}">
                <a16:creationId xmlns:a16="http://schemas.microsoft.com/office/drawing/2014/main" id="{F02046FB-4FC0-9642-B814-AC5D13ABD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0AF20AF9-D2FF-D94E-B478-BE772FC271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EA900-B0EA-2B4A-B090-C3580E52A55A}"/>
              </a:ext>
            </a:extLst>
          </p:cNvPr>
          <p:cNvSpPr>
            <a:spLocks noGrp="1"/>
          </p:cNvSpPr>
          <p:nvPr>
            <p:ph type="dt" sz="half" idx="10"/>
          </p:nvPr>
        </p:nvSpPr>
        <p:spPr/>
        <p:txBody>
          <a:bodyPr/>
          <a:lstStyle/>
          <a:p>
            <a:fld id="{3023FD7C-F6B6-9B46-9811-88D43C60FB64}" type="datetimeFigureOut">
              <a:rPr lang="en-MX" smtClean="0"/>
              <a:t>30/05/20</a:t>
            </a:fld>
            <a:endParaRPr lang="en-MX"/>
          </a:p>
        </p:txBody>
      </p:sp>
      <p:sp>
        <p:nvSpPr>
          <p:cNvPr id="6" name="Footer Placeholder 5">
            <a:extLst>
              <a:ext uri="{FF2B5EF4-FFF2-40B4-BE49-F238E27FC236}">
                <a16:creationId xmlns:a16="http://schemas.microsoft.com/office/drawing/2014/main" id="{6A316010-0411-AB4D-85B8-A28770E9C067}"/>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587A7C54-0EF2-E844-9088-275F0953F45A}"/>
              </a:ext>
            </a:extLst>
          </p:cNvPr>
          <p:cNvSpPr>
            <a:spLocks noGrp="1"/>
          </p:cNvSpPr>
          <p:nvPr>
            <p:ph type="sldNum" sz="quarter" idx="12"/>
          </p:nvPr>
        </p:nvSpPr>
        <p:spPr/>
        <p:txBody>
          <a:bodyPr/>
          <a:lstStyle/>
          <a:p>
            <a:fld id="{C0D2CB12-748A-EA4F-A3FC-A19F094FCD40}" type="slidenum">
              <a:rPr lang="en-MX" smtClean="0"/>
              <a:t>‹#›</a:t>
            </a:fld>
            <a:endParaRPr lang="en-MX"/>
          </a:p>
        </p:txBody>
      </p:sp>
    </p:spTree>
    <p:extLst>
      <p:ext uri="{BB962C8B-B14F-4D97-AF65-F5344CB8AC3E}">
        <p14:creationId xmlns:p14="http://schemas.microsoft.com/office/powerpoint/2010/main" val="307093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9DED9B-A949-4143-867F-54E39DDF3A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3" name="Text Placeholder 2">
            <a:extLst>
              <a:ext uri="{FF2B5EF4-FFF2-40B4-BE49-F238E27FC236}">
                <a16:creationId xmlns:a16="http://schemas.microsoft.com/office/drawing/2014/main" id="{FF109B6A-0902-244D-918E-D32555C53D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11F5A86D-8AA9-334F-909C-28E2A77FD8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23FD7C-F6B6-9B46-9811-88D43C60FB64}" type="datetimeFigureOut">
              <a:rPr lang="en-MX" smtClean="0"/>
              <a:t>30/05/20</a:t>
            </a:fld>
            <a:endParaRPr lang="en-MX"/>
          </a:p>
        </p:txBody>
      </p:sp>
      <p:sp>
        <p:nvSpPr>
          <p:cNvPr id="5" name="Footer Placeholder 4">
            <a:extLst>
              <a:ext uri="{FF2B5EF4-FFF2-40B4-BE49-F238E27FC236}">
                <a16:creationId xmlns:a16="http://schemas.microsoft.com/office/drawing/2014/main" id="{CD832BB6-8E07-D043-8358-118407D7D5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X"/>
          </a:p>
        </p:txBody>
      </p:sp>
      <p:sp>
        <p:nvSpPr>
          <p:cNvPr id="6" name="Slide Number Placeholder 5">
            <a:extLst>
              <a:ext uri="{FF2B5EF4-FFF2-40B4-BE49-F238E27FC236}">
                <a16:creationId xmlns:a16="http://schemas.microsoft.com/office/drawing/2014/main" id="{E722143C-0B3F-7A47-AA14-09E6350F91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2CB12-748A-EA4F-A3FC-A19F094FCD40}" type="slidenum">
              <a:rPr lang="en-MX" smtClean="0"/>
              <a:t>‹#›</a:t>
            </a:fld>
            <a:endParaRPr lang="en-MX"/>
          </a:p>
        </p:txBody>
      </p:sp>
    </p:spTree>
    <p:extLst>
      <p:ext uri="{BB962C8B-B14F-4D97-AF65-F5344CB8AC3E}">
        <p14:creationId xmlns:p14="http://schemas.microsoft.com/office/powerpoint/2010/main" val="3514406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E586-E8D9-4E4B-BD92-E1987937C22D}"/>
              </a:ext>
            </a:extLst>
          </p:cNvPr>
          <p:cNvSpPr>
            <a:spLocks noGrp="1"/>
          </p:cNvSpPr>
          <p:nvPr>
            <p:ph type="ctrTitle"/>
          </p:nvPr>
        </p:nvSpPr>
        <p:spPr>
          <a:xfrm>
            <a:off x="1524000" y="2206487"/>
            <a:ext cx="9144000" cy="2387600"/>
          </a:xfrm>
        </p:spPr>
        <p:txBody>
          <a:bodyPr>
            <a:normAutofit fontScale="90000"/>
          </a:bodyPr>
          <a:lstStyle/>
          <a:p>
            <a:r>
              <a:rPr lang="en-MX" dirty="0"/>
              <a:t>Transfer Learning for Deep Learning: TensorFlow &amp; ML .NET</a:t>
            </a:r>
          </a:p>
        </p:txBody>
      </p:sp>
      <p:sp>
        <p:nvSpPr>
          <p:cNvPr id="3" name="Subtitle 2">
            <a:extLst>
              <a:ext uri="{FF2B5EF4-FFF2-40B4-BE49-F238E27FC236}">
                <a16:creationId xmlns:a16="http://schemas.microsoft.com/office/drawing/2014/main" id="{DC04C1C9-77B3-6A4E-B178-56F8B73B4E58}"/>
              </a:ext>
            </a:extLst>
          </p:cNvPr>
          <p:cNvSpPr>
            <a:spLocks noGrp="1"/>
          </p:cNvSpPr>
          <p:nvPr>
            <p:ph type="subTitle" idx="1"/>
          </p:nvPr>
        </p:nvSpPr>
        <p:spPr>
          <a:xfrm>
            <a:off x="1524000" y="4686162"/>
            <a:ext cx="9144000" cy="1655762"/>
          </a:xfrm>
        </p:spPr>
        <p:txBody>
          <a:bodyPr/>
          <a:lstStyle/>
          <a:p>
            <a:r>
              <a:rPr lang="en-MX" dirty="0"/>
              <a:t>Luis Beltrán</a:t>
            </a:r>
          </a:p>
        </p:txBody>
      </p:sp>
      <p:pic>
        <p:nvPicPr>
          <p:cNvPr id="4" name="Picture 2" descr="https://luisbeltran.mx/wp-content/uploads/2018/04/mvp-300x121.png">
            <a:extLst>
              <a:ext uri="{FF2B5EF4-FFF2-40B4-BE49-F238E27FC236}">
                <a16:creationId xmlns:a16="http://schemas.microsoft.com/office/drawing/2014/main" id="{A59D3507-2831-8F4C-9EFF-A1D230947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829" y="5240637"/>
            <a:ext cx="1854342" cy="747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7BB8FC8-BF6C-7649-848B-9267DB02852D}"/>
              </a:ext>
            </a:extLst>
          </p:cNvPr>
          <p:cNvPicPr>
            <a:picLocks noChangeAspect="1"/>
          </p:cNvPicPr>
          <p:nvPr/>
        </p:nvPicPr>
        <p:blipFill>
          <a:blip r:embed="rId3"/>
          <a:stretch>
            <a:fillRect/>
          </a:stretch>
        </p:blipFill>
        <p:spPr>
          <a:xfrm>
            <a:off x="-1384248" y="1"/>
            <a:ext cx="13820846" cy="2206486"/>
          </a:xfrm>
          <a:prstGeom prst="rect">
            <a:avLst/>
          </a:prstGeom>
        </p:spPr>
      </p:pic>
    </p:spTree>
    <p:extLst>
      <p:ext uri="{BB962C8B-B14F-4D97-AF65-F5344CB8AC3E}">
        <p14:creationId xmlns:p14="http://schemas.microsoft.com/office/powerpoint/2010/main" val="210999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2285-4C96-0A42-B153-DEF07BEB4459}"/>
              </a:ext>
            </a:extLst>
          </p:cNvPr>
          <p:cNvSpPr>
            <a:spLocks noGrp="1"/>
          </p:cNvSpPr>
          <p:nvPr>
            <p:ph type="title"/>
          </p:nvPr>
        </p:nvSpPr>
        <p:spPr/>
        <p:txBody>
          <a:bodyPr/>
          <a:lstStyle/>
          <a:p>
            <a:endParaRPr lang="en-MX"/>
          </a:p>
        </p:txBody>
      </p:sp>
      <p:pic>
        <p:nvPicPr>
          <p:cNvPr id="4" name="Content Placeholder 3">
            <a:extLst>
              <a:ext uri="{FF2B5EF4-FFF2-40B4-BE49-F238E27FC236}">
                <a16:creationId xmlns:a16="http://schemas.microsoft.com/office/drawing/2014/main" id="{1F34666D-4099-E24C-B05C-D4CBB4955C16}"/>
              </a:ext>
            </a:extLst>
          </p:cNvPr>
          <p:cNvPicPr>
            <a:picLocks noGrp="1" noChangeAspect="1"/>
          </p:cNvPicPr>
          <p:nvPr>
            <p:ph idx="1"/>
          </p:nvPr>
        </p:nvPicPr>
        <p:blipFill>
          <a:blip r:embed="rId3"/>
          <a:stretch>
            <a:fillRect/>
          </a:stretch>
        </p:blipFill>
        <p:spPr>
          <a:xfrm>
            <a:off x="838200" y="1804468"/>
            <a:ext cx="10904449" cy="3536157"/>
          </a:xfrm>
          <a:prstGeom prst="rect">
            <a:avLst/>
          </a:prstGeom>
        </p:spPr>
      </p:pic>
    </p:spTree>
    <p:extLst>
      <p:ext uri="{BB962C8B-B14F-4D97-AF65-F5344CB8AC3E}">
        <p14:creationId xmlns:p14="http://schemas.microsoft.com/office/powerpoint/2010/main" val="374919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A7907-76D4-B14A-B808-0C9E7FA20F5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Inception network</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EDE8A2D-C1B0-064D-B890-A9E901AAF73E}"/>
              </a:ext>
            </a:extLst>
          </p:cNvPr>
          <p:cNvPicPr>
            <a:picLocks noChangeAspect="1"/>
          </p:cNvPicPr>
          <p:nvPr/>
        </p:nvPicPr>
        <p:blipFill>
          <a:blip r:embed="rId3"/>
          <a:stretch>
            <a:fillRect/>
          </a:stretch>
        </p:blipFill>
        <p:spPr>
          <a:xfrm>
            <a:off x="6230288" y="2743479"/>
            <a:ext cx="5455917" cy="343722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793C6A-E953-DA4C-9248-4E18EBD985A4}"/>
              </a:ext>
            </a:extLst>
          </p:cNvPr>
          <p:cNvPicPr>
            <a:picLocks noChangeAspect="1"/>
          </p:cNvPicPr>
          <p:nvPr/>
        </p:nvPicPr>
        <p:blipFill>
          <a:blip r:embed="rId4"/>
          <a:stretch>
            <a:fillRect/>
          </a:stretch>
        </p:blipFill>
        <p:spPr>
          <a:xfrm>
            <a:off x="396882" y="2911619"/>
            <a:ext cx="5455917" cy="3028033"/>
          </a:xfrm>
          <a:prstGeom prst="rect">
            <a:avLst/>
          </a:prstGeom>
        </p:spPr>
      </p:pic>
    </p:spTree>
    <p:extLst>
      <p:ext uri="{BB962C8B-B14F-4D97-AF65-F5344CB8AC3E}">
        <p14:creationId xmlns:p14="http://schemas.microsoft.com/office/powerpoint/2010/main" val="428450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text on a white background&#10;&#10;Description automatically generated">
            <a:extLst>
              <a:ext uri="{FF2B5EF4-FFF2-40B4-BE49-F238E27FC236}">
                <a16:creationId xmlns:a16="http://schemas.microsoft.com/office/drawing/2014/main" id="{FF8D98EC-BD76-604E-A6EB-BAC2B05F5D71}"/>
              </a:ext>
            </a:extLst>
          </p:cNvPr>
          <p:cNvPicPr>
            <a:picLocks noChangeAspect="1"/>
          </p:cNvPicPr>
          <p:nvPr/>
        </p:nvPicPr>
        <p:blipFill>
          <a:blip r:embed="rId2"/>
          <a:stretch>
            <a:fillRect/>
          </a:stretch>
        </p:blipFill>
        <p:spPr>
          <a:xfrm>
            <a:off x="489227" y="380448"/>
            <a:ext cx="4599608" cy="5409398"/>
          </a:xfrm>
          <a:prstGeom prst="rect">
            <a:avLst/>
          </a:prstGeom>
        </p:spPr>
      </p:pic>
      <p:pic>
        <p:nvPicPr>
          <p:cNvPr id="7" name="Picture 6">
            <a:extLst>
              <a:ext uri="{FF2B5EF4-FFF2-40B4-BE49-F238E27FC236}">
                <a16:creationId xmlns:a16="http://schemas.microsoft.com/office/drawing/2014/main" id="{391B09A7-1FFB-C044-9418-69BF3945C44A}"/>
              </a:ext>
            </a:extLst>
          </p:cNvPr>
          <p:cNvPicPr>
            <a:picLocks noChangeAspect="1"/>
          </p:cNvPicPr>
          <p:nvPr/>
        </p:nvPicPr>
        <p:blipFill rotWithShape="1">
          <a:blip r:embed="rId3"/>
          <a:srcRect r="50152" b="49206"/>
          <a:stretch/>
        </p:blipFill>
        <p:spPr>
          <a:xfrm>
            <a:off x="4271894" y="1068154"/>
            <a:ext cx="6799282" cy="4238487"/>
          </a:xfrm>
          <a:prstGeom prst="rect">
            <a:avLst/>
          </a:prstGeom>
        </p:spPr>
      </p:pic>
    </p:spTree>
    <p:extLst>
      <p:ext uri="{BB962C8B-B14F-4D97-AF65-F5344CB8AC3E}">
        <p14:creationId xmlns:p14="http://schemas.microsoft.com/office/powerpoint/2010/main" val="1791669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15F819-EE01-CA4A-9BAB-91839E0C1BD5}"/>
              </a:ext>
            </a:extLst>
          </p:cNvPr>
          <p:cNvPicPr>
            <a:picLocks noChangeAspect="1"/>
          </p:cNvPicPr>
          <p:nvPr/>
        </p:nvPicPr>
        <p:blipFill>
          <a:blip r:embed="rId3"/>
          <a:stretch>
            <a:fillRect/>
          </a:stretch>
        </p:blipFill>
        <p:spPr>
          <a:xfrm>
            <a:off x="1050235" y="2444981"/>
            <a:ext cx="3137452" cy="1968038"/>
          </a:xfrm>
          <a:prstGeom prst="rect">
            <a:avLst/>
          </a:prstGeom>
        </p:spPr>
      </p:pic>
      <p:pic>
        <p:nvPicPr>
          <p:cNvPr id="5" name="Picture 4">
            <a:extLst>
              <a:ext uri="{FF2B5EF4-FFF2-40B4-BE49-F238E27FC236}">
                <a16:creationId xmlns:a16="http://schemas.microsoft.com/office/drawing/2014/main" id="{70D03C0F-5C28-7345-934A-8FCF1FD3DD93}"/>
              </a:ext>
            </a:extLst>
          </p:cNvPr>
          <p:cNvPicPr>
            <a:picLocks noChangeAspect="1"/>
          </p:cNvPicPr>
          <p:nvPr/>
        </p:nvPicPr>
        <p:blipFill>
          <a:blip r:embed="rId4"/>
          <a:stretch>
            <a:fillRect/>
          </a:stretch>
        </p:blipFill>
        <p:spPr>
          <a:xfrm>
            <a:off x="5257524" y="2204830"/>
            <a:ext cx="2006278" cy="2448339"/>
          </a:xfrm>
          <a:prstGeom prst="rect">
            <a:avLst/>
          </a:prstGeom>
        </p:spPr>
      </p:pic>
      <p:pic>
        <p:nvPicPr>
          <p:cNvPr id="7" name="Picture 6">
            <a:extLst>
              <a:ext uri="{FF2B5EF4-FFF2-40B4-BE49-F238E27FC236}">
                <a16:creationId xmlns:a16="http://schemas.microsoft.com/office/drawing/2014/main" id="{CBFF80E1-4C74-9242-890C-3BD9C0912623}"/>
              </a:ext>
            </a:extLst>
          </p:cNvPr>
          <p:cNvPicPr>
            <a:picLocks noChangeAspect="1"/>
          </p:cNvPicPr>
          <p:nvPr/>
        </p:nvPicPr>
        <p:blipFill>
          <a:blip r:embed="rId5"/>
          <a:stretch>
            <a:fillRect/>
          </a:stretch>
        </p:blipFill>
        <p:spPr>
          <a:xfrm>
            <a:off x="8184552" y="2218203"/>
            <a:ext cx="3169248" cy="2376936"/>
          </a:xfrm>
          <a:prstGeom prst="rect">
            <a:avLst/>
          </a:prstGeom>
        </p:spPr>
      </p:pic>
      <p:sp>
        <p:nvSpPr>
          <p:cNvPr id="8" name="TextBox 7">
            <a:extLst>
              <a:ext uri="{FF2B5EF4-FFF2-40B4-BE49-F238E27FC236}">
                <a16:creationId xmlns:a16="http://schemas.microsoft.com/office/drawing/2014/main" id="{618E9553-40C4-A946-B5E9-DE6FDE840DB9}"/>
              </a:ext>
            </a:extLst>
          </p:cNvPr>
          <p:cNvSpPr txBox="1"/>
          <p:nvPr/>
        </p:nvSpPr>
        <p:spPr>
          <a:xfrm>
            <a:off x="2266108" y="4928773"/>
            <a:ext cx="705706" cy="369332"/>
          </a:xfrm>
          <a:prstGeom prst="rect">
            <a:avLst/>
          </a:prstGeom>
          <a:noFill/>
        </p:spPr>
        <p:txBody>
          <a:bodyPr wrap="none" rtlCol="0">
            <a:spAutoFit/>
          </a:bodyPr>
          <a:lstStyle/>
          <a:p>
            <a:r>
              <a:rPr lang="en-US" dirty="0"/>
              <a:t>F</a:t>
            </a:r>
            <a:r>
              <a:rPr lang="en-MX" dirty="0"/>
              <a:t>ood </a:t>
            </a:r>
          </a:p>
        </p:txBody>
      </p:sp>
      <p:sp>
        <p:nvSpPr>
          <p:cNvPr id="9" name="TextBox 8">
            <a:extLst>
              <a:ext uri="{FF2B5EF4-FFF2-40B4-BE49-F238E27FC236}">
                <a16:creationId xmlns:a16="http://schemas.microsoft.com/office/drawing/2014/main" id="{79585DC1-FDAF-0040-8677-DCE850D6E18F}"/>
              </a:ext>
            </a:extLst>
          </p:cNvPr>
          <p:cNvSpPr txBox="1"/>
          <p:nvPr/>
        </p:nvSpPr>
        <p:spPr>
          <a:xfrm>
            <a:off x="6010081" y="4928773"/>
            <a:ext cx="501163" cy="369332"/>
          </a:xfrm>
          <a:prstGeom prst="rect">
            <a:avLst/>
          </a:prstGeom>
          <a:noFill/>
        </p:spPr>
        <p:txBody>
          <a:bodyPr wrap="none" rtlCol="0">
            <a:spAutoFit/>
          </a:bodyPr>
          <a:lstStyle/>
          <a:p>
            <a:r>
              <a:rPr lang="en-MX" dirty="0"/>
              <a:t>Toy</a:t>
            </a:r>
          </a:p>
        </p:txBody>
      </p:sp>
      <p:sp>
        <p:nvSpPr>
          <p:cNvPr id="10" name="TextBox 9">
            <a:extLst>
              <a:ext uri="{FF2B5EF4-FFF2-40B4-BE49-F238E27FC236}">
                <a16:creationId xmlns:a16="http://schemas.microsoft.com/office/drawing/2014/main" id="{216414DA-5A34-D641-9606-8E164E911ADA}"/>
              </a:ext>
            </a:extLst>
          </p:cNvPr>
          <p:cNvSpPr txBox="1"/>
          <p:nvPr/>
        </p:nvSpPr>
        <p:spPr>
          <a:xfrm>
            <a:off x="9369489" y="4928773"/>
            <a:ext cx="1112805" cy="369332"/>
          </a:xfrm>
          <a:prstGeom prst="rect">
            <a:avLst/>
          </a:prstGeom>
          <a:noFill/>
        </p:spPr>
        <p:txBody>
          <a:bodyPr wrap="none" rtlCol="0">
            <a:spAutoFit/>
          </a:bodyPr>
          <a:lstStyle/>
          <a:p>
            <a:r>
              <a:rPr lang="en-MX" dirty="0"/>
              <a:t>Appliance</a:t>
            </a:r>
          </a:p>
        </p:txBody>
      </p:sp>
    </p:spTree>
    <p:extLst>
      <p:ext uri="{BB962C8B-B14F-4D97-AF65-F5344CB8AC3E}">
        <p14:creationId xmlns:p14="http://schemas.microsoft.com/office/powerpoint/2010/main" val="3432879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545E-E445-8A4E-B4F8-361962468AEF}"/>
              </a:ext>
            </a:extLst>
          </p:cNvPr>
          <p:cNvSpPr>
            <a:spLocks noGrp="1"/>
          </p:cNvSpPr>
          <p:nvPr>
            <p:ph type="title"/>
          </p:nvPr>
        </p:nvSpPr>
        <p:spPr/>
        <p:txBody>
          <a:bodyPr/>
          <a:lstStyle/>
          <a:p>
            <a:r>
              <a:rPr lang="en-MX" dirty="0"/>
              <a:t>Transfer Learning in ML .NET</a:t>
            </a:r>
          </a:p>
        </p:txBody>
      </p:sp>
      <p:sp>
        <p:nvSpPr>
          <p:cNvPr id="3" name="Content Placeholder 2">
            <a:extLst>
              <a:ext uri="{FF2B5EF4-FFF2-40B4-BE49-F238E27FC236}">
                <a16:creationId xmlns:a16="http://schemas.microsoft.com/office/drawing/2014/main" id="{E4D7BF32-1070-874C-A624-F1458EB25230}"/>
              </a:ext>
            </a:extLst>
          </p:cNvPr>
          <p:cNvSpPr>
            <a:spLocks noGrp="1"/>
          </p:cNvSpPr>
          <p:nvPr>
            <p:ph idx="1"/>
          </p:nvPr>
        </p:nvSpPr>
        <p:spPr/>
        <p:txBody>
          <a:bodyPr/>
          <a:lstStyle/>
          <a:p>
            <a:endParaRPr lang="en-MX"/>
          </a:p>
        </p:txBody>
      </p:sp>
    </p:spTree>
    <p:extLst>
      <p:ext uri="{BB962C8B-B14F-4D97-AF65-F5344CB8AC3E}">
        <p14:creationId xmlns:p14="http://schemas.microsoft.com/office/powerpoint/2010/main" val="835716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E8F26-D180-854D-A103-DE35509ED625}"/>
              </a:ext>
            </a:extLst>
          </p:cNvPr>
          <p:cNvSpPr>
            <a:spLocks noGrp="1"/>
          </p:cNvSpPr>
          <p:nvPr>
            <p:ph type="title"/>
          </p:nvPr>
        </p:nvSpPr>
        <p:spPr/>
        <p:txBody>
          <a:bodyPr/>
          <a:lstStyle/>
          <a:p>
            <a:r>
              <a:rPr lang="en-MX" dirty="0"/>
              <a:t>Our data</a:t>
            </a:r>
          </a:p>
        </p:txBody>
      </p:sp>
      <p:pic>
        <p:nvPicPr>
          <p:cNvPr id="6" name="Picture 5" descr="A screenshot of a cell phone&#10;&#10;Description automatically generated">
            <a:extLst>
              <a:ext uri="{FF2B5EF4-FFF2-40B4-BE49-F238E27FC236}">
                <a16:creationId xmlns:a16="http://schemas.microsoft.com/office/drawing/2014/main" id="{422C1787-CCD3-9843-9041-5ED7A98E1C26}"/>
              </a:ext>
            </a:extLst>
          </p:cNvPr>
          <p:cNvPicPr>
            <a:picLocks noChangeAspect="1"/>
          </p:cNvPicPr>
          <p:nvPr/>
        </p:nvPicPr>
        <p:blipFill>
          <a:blip r:embed="rId2"/>
          <a:stretch>
            <a:fillRect/>
          </a:stretch>
        </p:blipFill>
        <p:spPr>
          <a:xfrm>
            <a:off x="5773084" y="600866"/>
            <a:ext cx="6075134" cy="442125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C6FB2CD-5339-9649-8762-BBB5781E1A29}"/>
              </a:ext>
            </a:extLst>
          </p:cNvPr>
          <p:cNvPicPr>
            <a:picLocks noChangeAspect="1"/>
          </p:cNvPicPr>
          <p:nvPr/>
        </p:nvPicPr>
        <p:blipFill>
          <a:blip r:embed="rId3"/>
          <a:stretch>
            <a:fillRect/>
          </a:stretch>
        </p:blipFill>
        <p:spPr>
          <a:xfrm>
            <a:off x="980082" y="1435752"/>
            <a:ext cx="4591186" cy="2295593"/>
          </a:xfrm>
          <a:prstGeom prst="rect">
            <a:avLst/>
          </a:prstGeom>
        </p:spPr>
      </p:pic>
      <p:pic>
        <p:nvPicPr>
          <p:cNvPr id="9" name="Content Placeholder 5">
            <a:extLst>
              <a:ext uri="{FF2B5EF4-FFF2-40B4-BE49-F238E27FC236}">
                <a16:creationId xmlns:a16="http://schemas.microsoft.com/office/drawing/2014/main" id="{E6D5EC2F-2663-6446-81DB-D217E6B67E58}"/>
              </a:ext>
            </a:extLst>
          </p:cNvPr>
          <p:cNvPicPr>
            <a:picLocks noGrp="1" noChangeAspect="1"/>
          </p:cNvPicPr>
          <p:nvPr>
            <p:ph idx="1"/>
          </p:nvPr>
        </p:nvPicPr>
        <p:blipFill>
          <a:blip r:embed="rId4"/>
          <a:stretch>
            <a:fillRect/>
          </a:stretch>
        </p:blipFill>
        <p:spPr>
          <a:xfrm>
            <a:off x="677324" y="5189604"/>
            <a:ext cx="11170894" cy="1303271"/>
          </a:xfrm>
        </p:spPr>
      </p:pic>
    </p:spTree>
    <p:extLst>
      <p:ext uri="{BB962C8B-B14F-4D97-AF65-F5344CB8AC3E}">
        <p14:creationId xmlns:p14="http://schemas.microsoft.com/office/powerpoint/2010/main" val="2968698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2702-D795-494D-A0A9-C1110DF4BE3C}"/>
              </a:ext>
            </a:extLst>
          </p:cNvPr>
          <p:cNvSpPr>
            <a:spLocks noGrp="1"/>
          </p:cNvSpPr>
          <p:nvPr>
            <p:ph type="title"/>
          </p:nvPr>
        </p:nvSpPr>
        <p:spPr/>
        <p:txBody>
          <a:bodyPr/>
          <a:lstStyle/>
          <a:p>
            <a:r>
              <a:rPr lang="en-MX" dirty="0"/>
              <a:t>Input Data Model</a:t>
            </a:r>
          </a:p>
        </p:txBody>
      </p:sp>
      <p:sp>
        <p:nvSpPr>
          <p:cNvPr id="4" name="Rectangle 3">
            <a:extLst>
              <a:ext uri="{FF2B5EF4-FFF2-40B4-BE49-F238E27FC236}">
                <a16:creationId xmlns:a16="http://schemas.microsoft.com/office/drawing/2014/main" id="{79BA40BE-4355-EC47-A494-4C686F98C527}"/>
              </a:ext>
            </a:extLst>
          </p:cNvPr>
          <p:cNvSpPr/>
          <p:nvPr/>
        </p:nvSpPr>
        <p:spPr>
          <a:xfrm>
            <a:off x="1099930" y="1690688"/>
            <a:ext cx="6096000" cy="2308324"/>
          </a:xfrm>
          <a:prstGeom prst="rect">
            <a:avLst/>
          </a:prstGeom>
        </p:spPr>
        <p:txBody>
          <a:bodyPr>
            <a:spAutoFit/>
          </a:bodyPr>
          <a:lstStyle/>
          <a:p>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class</a:t>
            </a:r>
            <a:r>
              <a:rPr lang="en-US" b="0" i="0" u="none" strike="noStrike" dirty="0">
                <a:solidFill>
                  <a:srgbClr val="171717"/>
                </a:solidFill>
                <a:effectLst/>
                <a:latin typeface="SFMono-Regular"/>
              </a:rPr>
              <a:t> </a:t>
            </a:r>
            <a:r>
              <a:rPr lang="en-US" b="0" i="0" u="none" strike="noStrike" dirty="0" err="1">
                <a:solidFill>
                  <a:srgbClr val="007D9A"/>
                </a:solidFill>
                <a:effectLst/>
                <a:latin typeface="SFMono-Regular"/>
              </a:rPr>
              <a:t>ImageData</a:t>
            </a:r>
            <a:r>
              <a:rPr lang="en-US" b="0" i="0" u="none" strike="noStrike" dirty="0">
                <a:solidFill>
                  <a:srgbClr val="171717"/>
                </a:solidFill>
                <a:effectLst/>
                <a:latin typeface="SFMono-Regular"/>
              </a:rPr>
              <a:t> </a:t>
            </a:r>
          </a:p>
          <a:p>
            <a:r>
              <a:rPr lang="en-US" b="0" i="0" u="none" strike="noStrike" dirty="0">
                <a:solidFill>
                  <a:srgbClr val="171717"/>
                </a:solidFill>
                <a:effectLst/>
                <a:latin typeface="SFMono-Regular"/>
              </a:rPr>
              <a:t>{ </a:t>
            </a:r>
          </a:p>
          <a:p>
            <a:r>
              <a:rPr lang="en-US" dirty="0">
                <a:solidFill>
                  <a:srgbClr val="171717"/>
                </a:solidFill>
                <a:latin typeface="SFMono-Regular"/>
              </a:rPr>
              <a:t>	</a:t>
            </a:r>
            <a:r>
              <a:rPr lang="en-US" b="0" i="0" u="none" strike="noStrike" dirty="0">
                <a:solidFill>
                  <a:srgbClr val="171717"/>
                </a:solidFill>
                <a:effectLst/>
                <a:latin typeface="SFMono-Regular"/>
              </a:rPr>
              <a:t>[</a:t>
            </a:r>
            <a:r>
              <a:rPr lang="en-US" b="0" i="0" u="none" strike="noStrike" dirty="0" err="1">
                <a:solidFill>
                  <a:srgbClr val="007D9A"/>
                </a:solidFill>
                <a:effectLst/>
                <a:latin typeface="SFMono-Regular"/>
              </a:rPr>
              <a:t>LoadColumn</a:t>
            </a:r>
            <a:r>
              <a:rPr lang="en-US" b="0" i="0" u="none" strike="noStrike" dirty="0">
                <a:solidFill>
                  <a:srgbClr val="007D9A"/>
                </a:solidFill>
                <a:effectLst/>
                <a:latin typeface="SFMono-Regular"/>
              </a:rPr>
              <a:t>(0)</a:t>
            </a:r>
            <a:r>
              <a:rPr lang="en-US" b="0" i="0" u="none" strike="noStrike" dirty="0">
                <a:solidFill>
                  <a:srgbClr val="171717"/>
                </a:solidFill>
                <a:effectLst/>
                <a:latin typeface="SFMono-Regular"/>
              </a:rPr>
              <a:t>] </a:t>
            </a:r>
          </a:p>
          <a:p>
            <a:r>
              <a:rPr lang="en-US" dirty="0">
                <a:solidFill>
                  <a:srgbClr val="171717"/>
                </a:solidFill>
                <a:latin typeface="SFMono-Regular"/>
              </a:rPr>
              <a:t>	</a:t>
            </a:r>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string</a:t>
            </a:r>
            <a:r>
              <a:rPr lang="en-US" b="0" i="0" u="none" strike="noStrike" dirty="0">
                <a:solidFill>
                  <a:srgbClr val="171717"/>
                </a:solidFill>
                <a:effectLst/>
                <a:latin typeface="SFMono-Regular"/>
              </a:rPr>
              <a:t> </a:t>
            </a:r>
            <a:r>
              <a:rPr lang="en-US" b="0" i="0" u="none" strike="noStrike" dirty="0" err="1">
                <a:solidFill>
                  <a:srgbClr val="171717"/>
                </a:solidFill>
                <a:effectLst/>
                <a:latin typeface="SFMono-Regular"/>
              </a:rPr>
              <a:t>ImagePath</a:t>
            </a:r>
            <a:r>
              <a:rPr lang="en-US" b="0" i="0" u="none" strike="noStrike" dirty="0">
                <a:solidFill>
                  <a:srgbClr val="171717"/>
                </a:solidFill>
                <a:effectLst/>
                <a:latin typeface="SFMono-Regular"/>
              </a:rPr>
              <a:t>; </a:t>
            </a:r>
          </a:p>
          <a:p>
            <a:endParaRPr lang="en-US" dirty="0">
              <a:solidFill>
                <a:srgbClr val="171717"/>
              </a:solidFill>
              <a:latin typeface="SFMono-Regular"/>
            </a:endParaRPr>
          </a:p>
          <a:p>
            <a:r>
              <a:rPr lang="en-US" b="0" i="0" u="none" strike="noStrike" dirty="0">
                <a:solidFill>
                  <a:srgbClr val="171717"/>
                </a:solidFill>
                <a:effectLst/>
                <a:latin typeface="SFMono-Regular"/>
              </a:rPr>
              <a:t>	[</a:t>
            </a:r>
            <a:r>
              <a:rPr lang="en-US" b="0" i="0" u="none" strike="noStrike" dirty="0" err="1">
                <a:solidFill>
                  <a:srgbClr val="007D9A"/>
                </a:solidFill>
                <a:effectLst/>
                <a:latin typeface="SFMono-Regular"/>
              </a:rPr>
              <a:t>LoadColumn</a:t>
            </a:r>
            <a:r>
              <a:rPr lang="en-US" b="0" i="0" u="none" strike="noStrike" dirty="0">
                <a:solidFill>
                  <a:srgbClr val="007D9A"/>
                </a:solidFill>
                <a:effectLst/>
                <a:latin typeface="SFMono-Regular"/>
              </a:rPr>
              <a:t>(1)</a:t>
            </a:r>
            <a:r>
              <a:rPr lang="en-US" b="0" i="0" u="none" strike="noStrike" dirty="0">
                <a:solidFill>
                  <a:srgbClr val="171717"/>
                </a:solidFill>
                <a:effectLst/>
                <a:latin typeface="SFMono-Regular"/>
              </a:rPr>
              <a:t>] </a:t>
            </a:r>
          </a:p>
          <a:p>
            <a:r>
              <a:rPr lang="en-US" dirty="0">
                <a:solidFill>
                  <a:srgbClr val="171717"/>
                </a:solidFill>
                <a:latin typeface="SFMono-Regular"/>
              </a:rPr>
              <a:t>	</a:t>
            </a:r>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string</a:t>
            </a:r>
            <a:r>
              <a:rPr lang="en-US" b="0" i="0" u="none" strike="noStrike" dirty="0">
                <a:solidFill>
                  <a:srgbClr val="171717"/>
                </a:solidFill>
                <a:effectLst/>
                <a:latin typeface="SFMono-Regular"/>
              </a:rPr>
              <a:t> Label; </a:t>
            </a:r>
          </a:p>
          <a:p>
            <a:r>
              <a:rPr lang="en-US" b="0" i="0" u="none" strike="noStrike" dirty="0">
                <a:solidFill>
                  <a:srgbClr val="171717"/>
                </a:solidFill>
                <a:effectLst/>
                <a:latin typeface="SFMono-Regular"/>
              </a:rPr>
              <a:t>}</a:t>
            </a:r>
            <a:endParaRPr lang="en-MX" dirty="0"/>
          </a:p>
        </p:txBody>
      </p:sp>
    </p:spTree>
    <p:extLst>
      <p:ext uri="{BB962C8B-B14F-4D97-AF65-F5344CB8AC3E}">
        <p14:creationId xmlns:p14="http://schemas.microsoft.com/office/powerpoint/2010/main" val="613524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7E5FA-1F90-6E46-BFA7-C1A3A50CC531}"/>
              </a:ext>
            </a:extLst>
          </p:cNvPr>
          <p:cNvSpPr>
            <a:spLocks noGrp="1"/>
          </p:cNvSpPr>
          <p:nvPr>
            <p:ph type="title"/>
          </p:nvPr>
        </p:nvSpPr>
        <p:spPr/>
        <p:txBody>
          <a:bodyPr/>
          <a:lstStyle/>
          <a:p>
            <a:r>
              <a:rPr lang="en-MX" dirty="0"/>
              <a:t>Image Prediction Model</a:t>
            </a:r>
          </a:p>
        </p:txBody>
      </p:sp>
      <p:sp>
        <p:nvSpPr>
          <p:cNvPr id="4" name="Rectangle 3">
            <a:extLst>
              <a:ext uri="{FF2B5EF4-FFF2-40B4-BE49-F238E27FC236}">
                <a16:creationId xmlns:a16="http://schemas.microsoft.com/office/drawing/2014/main" id="{30C11ABA-C783-C149-A14F-61E22E0D17C3}"/>
              </a:ext>
            </a:extLst>
          </p:cNvPr>
          <p:cNvSpPr/>
          <p:nvPr/>
        </p:nvSpPr>
        <p:spPr>
          <a:xfrm>
            <a:off x="1325217" y="2509487"/>
            <a:ext cx="6997148" cy="1477328"/>
          </a:xfrm>
          <a:prstGeom prst="rect">
            <a:avLst/>
          </a:prstGeom>
        </p:spPr>
        <p:txBody>
          <a:bodyPr wrap="square">
            <a:spAutoFit/>
          </a:bodyPr>
          <a:lstStyle/>
          <a:p>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class</a:t>
            </a:r>
            <a:r>
              <a:rPr lang="en-US" b="0" i="0" u="none" strike="noStrike" dirty="0">
                <a:solidFill>
                  <a:srgbClr val="171717"/>
                </a:solidFill>
                <a:effectLst/>
                <a:latin typeface="SFMono-Regular"/>
              </a:rPr>
              <a:t> </a:t>
            </a:r>
            <a:r>
              <a:rPr lang="en-US" b="0" i="0" u="none" strike="noStrike" dirty="0" err="1">
                <a:solidFill>
                  <a:srgbClr val="007D9A"/>
                </a:solidFill>
                <a:effectLst/>
                <a:latin typeface="SFMono-Regular"/>
              </a:rPr>
              <a:t>ImagePrediction</a:t>
            </a:r>
            <a:r>
              <a:rPr lang="en-US" b="0" i="0" u="none" strike="noStrike" dirty="0">
                <a:solidFill>
                  <a:srgbClr val="171717"/>
                </a:solidFill>
                <a:effectLst/>
                <a:latin typeface="SFMono-Regular"/>
              </a:rPr>
              <a:t> : </a:t>
            </a:r>
            <a:r>
              <a:rPr lang="en-US" b="0" i="0" u="none" strike="noStrike" dirty="0" err="1">
                <a:solidFill>
                  <a:srgbClr val="007D9A"/>
                </a:solidFill>
                <a:effectLst/>
                <a:latin typeface="SFMono-Regular"/>
              </a:rPr>
              <a:t>ImageData</a:t>
            </a:r>
            <a:r>
              <a:rPr lang="en-US" b="0" i="0" u="none" strike="noStrike" dirty="0">
                <a:solidFill>
                  <a:srgbClr val="171717"/>
                </a:solidFill>
                <a:effectLst/>
                <a:latin typeface="SFMono-Regular"/>
              </a:rPr>
              <a:t> </a:t>
            </a:r>
          </a:p>
          <a:p>
            <a:r>
              <a:rPr lang="en-US" b="0" i="0" u="none" strike="noStrike" dirty="0">
                <a:solidFill>
                  <a:srgbClr val="171717"/>
                </a:solidFill>
                <a:effectLst/>
                <a:latin typeface="SFMono-Regular"/>
              </a:rPr>
              <a:t>{ </a:t>
            </a:r>
          </a:p>
          <a:p>
            <a:r>
              <a:rPr lang="en-US" dirty="0">
                <a:solidFill>
                  <a:srgbClr val="171717"/>
                </a:solidFill>
                <a:latin typeface="SFMono-Regular"/>
              </a:rPr>
              <a:t>	</a:t>
            </a:r>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float</a:t>
            </a:r>
            <a:r>
              <a:rPr lang="en-US" b="0" i="0" u="none" strike="noStrike" dirty="0">
                <a:solidFill>
                  <a:srgbClr val="171717"/>
                </a:solidFill>
                <a:effectLst/>
                <a:latin typeface="SFMono-Regular"/>
              </a:rPr>
              <a:t>[] Score; </a:t>
            </a:r>
          </a:p>
          <a:p>
            <a:r>
              <a:rPr lang="en-US" dirty="0">
                <a:solidFill>
                  <a:srgbClr val="171717"/>
                </a:solidFill>
                <a:latin typeface="SFMono-Regular"/>
              </a:rPr>
              <a:t>	</a:t>
            </a:r>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string</a:t>
            </a:r>
            <a:r>
              <a:rPr lang="en-US" b="0" i="0" u="none" strike="noStrike" dirty="0">
                <a:solidFill>
                  <a:srgbClr val="171717"/>
                </a:solidFill>
                <a:effectLst/>
                <a:latin typeface="SFMono-Regular"/>
              </a:rPr>
              <a:t> </a:t>
            </a:r>
            <a:r>
              <a:rPr lang="en-US" b="0" i="0" u="none" strike="noStrike" dirty="0" err="1">
                <a:solidFill>
                  <a:srgbClr val="171717"/>
                </a:solidFill>
                <a:effectLst/>
                <a:latin typeface="SFMono-Regular"/>
              </a:rPr>
              <a:t>PredictedLabelValue</a:t>
            </a:r>
            <a:r>
              <a:rPr lang="en-US" b="0" i="0" u="none" strike="noStrike" dirty="0">
                <a:solidFill>
                  <a:srgbClr val="171717"/>
                </a:solidFill>
                <a:effectLst/>
                <a:latin typeface="SFMono-Regular"/>
              </a:rPr>
              <a:t>; </a:t>
            </a:r>
          </a:p>
          <a:p>
            <a:r>
              <a:rPr lang="en-US" b="0" i="0" u="none" strike="noStrike" dirty="0">
                <a:solidFill>
                  <a:srgbClr val="171717"/>
                </a:solidFill>
                <a:effectLst/>
                <a:latin typeface="SFMono-Regular"/>
              </a:rPr>
              <a:t>}</a:t>
            </a:r>
            <a:endParaRPr lang="en-MX" dirty="0"/>
          </a:p>
        </p:txBody>
      </p:sp>
    </p:spTree>
    <p:extLst>
      <p:ext uri="{BB962C8B-B14F-4D97-AF65-F5344CB8AC3E}">
        <p14:creationId xmlns:p14="http://schemas.microsoft.com/office/powerpoint/2010/main" val="170926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DBF1-4BEE-8042-8B79-6601A466E655}"/>
              </a:ext>
            </a:extLst>
          </p:cNvPr>
          <p:cNvSpPr>
            <a:spLocks noGrp="1"/>
          </p:cNvSpPr>
          <p:nvPr>
            <p:ph type="title"/>
          </p:nvPr>
        </p:nvSpPr>
        <p:spPr/>
        <p:txBody>
          <a:bodyPr/>
          <a:lstStyle/>
          <a:p>
            <a:r>
              <a:rPr lang="en-MX" dirty="0"/>
              <a:t>Inception Settings</a:t>
            </a:r>
          </a:p>
        </p:txBody>
      </p:sp>
      <p:sp>
        <p:nvSpPr>
          <p:cNvPr id="6" name="Rectangle 5">
            <a:extLst>
              <a:ext uri="{FF2B5EF4-FFF2-40B4-BE49-F238E27FC236}">
                <a16:creationId xmlns:a16="http://schemas.microsoft.com/office/drawing/2014/main" id="{4503C6E8-8782-4448-A60D-BC6CB571F249}"/>
              </a:ext>
            </a:extLst>
          </p:cNvPr>
          <p:cNvSpPr/>
          <p:nvPr/>
        </p:nvSpPr>
        <p:spPr>
          <a:xfrm>
            <a:off x="967409" y="1914436"/>
            <a:ext cx="6096000" cy="2308324"/>
          </a:xfrm>
          <a:prstGeom prst="rect">
            <a:avLst/>
          </a:prstGeom>
        </p:spPr>
        <p:txBody>
          <a:bodyPr>
            <a:spAutoFit/>
          </a:bodyPr>
          <a:lstStyle/>
          <a:p>
            <a:r>
              <a:rPr lang="en-US" b="0" i="0" u="none" strike="noStrike" dirty="0">
                <a:solidFill>
                  <a:srgbClr val="0101FD"/>
                </a:solidFill>
                <a:effectLst/>
                <a:latin typeface="SFMono-Regular"/>
              </a:rPr>
              <a:t>private</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struct</a:t>
            </a:r>
            <a:r>
              <a:rPr lang="en-US" b="0" i="0" u="none" strike="noStrike" dirty="0">
                <a:solidFill>
                  <a:srgbClr val="171717"/>
                </a:solidFill>
                <a:effectLst/>
                <a:latin typeface="SFMono-Regular"/>
              </a:rPr>
              <a:t> </a:t>
            </a:r>
            <a:r>
              <a:rPr lang="en-US" b="0" i="0" u="none" strike="noStrike" dirty="0" err="1">
                <a:solidFill>
                  <a:srgbClr val="171717"/>
                </a:solidFill>
                <a:effectLst/>
                <a:latin typeface="SFMono-Regular"/>
              </a:rPr>
              <a:t>InceptionSettings</a:t>
            </a:r>
            <a:r>
              <a:rPr lang="en-US" b="0" i="0" u="none" strike="noStrike" dirty="0">
                <a:solidFill>
                  <a:srgbClr val="171717"/>
                </a:solidFill>
                <a:effectLst/>
                <a:latin typeface="SFMono-Regular"/>
              </a:rPr>
              <a:t> </a:t>
            </a:r>
          </a:p>
          <a:p>
            <a:r>
              <a:rPr lang="en-US" b="0" i="0" u="none" strike="noStrike" dirty="0">
                <a:solidFill>
                  <a:srgbClr val="171717"/>
                </a:solidFill>
                <a:effectLst/>
                <a:latin typeface="SFMono-Regular"/>
              </a:rPr>
              <a:t>{ </a:t>
            </a:r>
          </a:p>
          <a:p>
            <a:r>
              <a:rPr lang="en-US" dirty="0">
                <a:solidFill>
                  <a:srgbClr val="171717"/>
                </a:solidFill>
                <a:latin typeface="SFMono-Regular"/>
              </a:rPr>
              <a:t>	</a:t>
            </a:r>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const</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int</a:t>
            </a:r>
            <a:r>
              <a:rPr lang="en-US" b="0" i="0" u="none" strike="noStrike" dirty="0">
                <a:solidFill>
                  <a:srgbClr val="171717"/>
                </a:solidFill>
                <a:effectLst/>
                <a:latin typeface="SFMono-Regular"/>
              </a:rPr>
              <a:t> </a:t>
            </a:r>
            <a:r>
              <a:rPr lang="en-US" b="0" i="0" u="none" strike="noStrike" dirty="0" err="1">
                <a:solidFill>
                  <a:srgbClr val="171717"/>
                </a:solidFill>
                <a:effectLst/>
                <a:latin typeface="SFMono-Regular"/>
              </a:rPr>
              <a:t>ImageHeight</a:t>
            </a:r>
            <a:r>
              <a:rPr lang="en-US" b="0" i="0" u="none" strike="noStrike" dirty="0">
                <a:solidFill>
                  <a:srgbClr val="171717"/>
                </a:solidFill>
                <a:effectLst/>
                <a:latin typeface="SFMono-Regular"/>
              </a:rPr>
              <a:t> = 224; </a:t>
            </a:r>
          </a:p>
          <a:p>
            <a:r>
              <a:rPr lang="en-US" dirty="0">
                <a:solidFill>
                  <a:srgbClr val="171717"/>
                </a:solidFill>
                <a:latin typeface="SFMono-Regular"/>
              </a:rPr>
              <a:t>	</a:t>
            </a:r>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const</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int</a:t>
            </a:r>
            <a:r>
              <a:rPr lang="en-US" b="0" i="0" u="none" strike="noStrike" dirty="0">
                <a:solidFill>
                  <a:srgbClr val="171717"/>
                </a:solidFill>
                <a:effectLst/>
                <a:latin typeface="SFMono-Regular"/>
              </a:rPr>
              <a:t> </a:t>
            </a:r>
            <a:r>
              <a:rPr lang="en-US" b="0" i="0" u="none" strike="noStrike" dirty="0" err="1">
                <a:solidFill>
                  <a:srgbClr val="171717"/>
                </a:solidFill>
                <a:effectLst/>
                <a:latin typeface="SFMono-Regular"/>
              </a:rPr>
              <a:t>ImageWidth</a:t>
            </a:r>
            <a:r>
              <a:rPr lang="en-US" b="0" i="0" u="none" strike="noStrike" dirty="0">
                <a:solidFill>
                  <a:srgbClr val="171717"/>
                </a:solidFill>
                <a:effectLst/>
                <a:latin typeface="SFMono-Regular"/>
              </a:rPr>
              <a:t> = 224; </a:t>
            </a:r>
          </a:p>
          <a:p>
            <a:r>
              <a:rPr lang="en-US" dirty="0">
                <a:solidFill>
                  <a:srgbClr val="171717"/>
                </a:solidFill>
                <a:latin typeface="SFMono-Regular"/>
              </a:rPr>
              <a:t>	</a:t>
            </a:r>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const</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float</a:t>
            </a:r>
            <a:r>
              <a:rPr lang="en-US" b="0" i="0" u="none" strike="noStrike" dirty="0">
                <a:solidFill>
                  <a:srgbClr val="171717"/>
                </a:solidFill>
                <a:effectLst/>
                <a:latin typeface="SFMono-Regular"/>
              </a:rPr>
              <a:t> Mean = 117; </a:t>
            </a:r>
          </a:p>
          <a:p>
            <a:r>
              <a:rPr lang="en-US" dirty="0">
                <a:solidFill>
                  <a:srgbClr val="171717"/>
                </a:solidFill>
                <a:latin typeface="SFMono-Regular"/>
              </a:rPr>
              <a:t>	</a:t>
            </a:r>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const</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float</a:t>
            </a:r>
            <a:r>
              <a:rPr lang="en-US" b="0" i="0" u="none" strike="noStrike" dirty="0">
                <a:solidFill>
                  <a:srgbClr val="171717"/>
                </a:solidFill>
                <a:effectLst/>
                <a:latin typeface="SFMono-Regular"/>
              </a:rPr>
              <a:t> Scale = 1; </a:t>
            </a:r>
          </a:p>
          <a:p>
            <a:r>
              <a:rPr lang="en-US" dirty="0">
                <a:solidFill>
                  <a:srgbClr val="171717"/>
                </a:solidFill>
                <a:latin typeface="SFMono-Regular"/>
              </a:rPr>
              <a:t>	</a:t>
            </a:r>
            <a:r>
              <a:rPr lang="en-US" b="0" i="0" u="none" strike="noStrike" dirty="0">
                <a:solidFill>
                  <a:srgbClr val="0101FD"/>
                </a:solidFill>
                <a:effectLst/>
                <a:latin typeface="SFMono-Regular"/>
              </a:rPr>
              <a:t>public</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const</a:t>
            </a:r>
            <a:r>
              <a:rPr lang="en-US" b="0" i="0" u="none" strike="noStrike" dirty="0">
                <a:solidFill>
                  <a:srgbClr val="171717"/>
                </a:solidFill>
                <a:effectLst/>
                <a:latin typeface="SFMono-Regular"/>
              </a:rPr>
              <a:t> </a:t>
            </a:r>
            <a:r>
              <a:rPr lang="en-US" b="0" i="0" u="none" strike="noStrike" dirty="0">
                <a:solidFill>
                  <a:srgbClr val="0101FD"/>
                </a:solidFill>
                <a:effectLst/>
                <a:latin typeface="SFMono-Regular"/>
              </a:rPr>
              <a:t>bool</a:t>
            </a:r>
            <a:r>
              <a:rPr lang="en-US" b="0" i="0" u="none" strike="noStrike" dirty="0">
                <a:solidFill>
                  <a:srgbClr val="171717"/>
                </a:solidFill>
                <a:effectLst/>
                <a:latin typeface="SFMono-Regular"/>
              </a:rPr>
              <a:t> </a:t>
            </a:r>
            <a:r>
              <a:rPr lang="en-US" b="0" i="0" u="none" strike="noStrike" dirty="0" err="1">
                <a:solidFill>
                  <a:srgbClr val="171717"/>
                </a:solidFill>
                <a:effectLst/>
                <a:latin typeface="SFMono-Regular"/>
              </a:rPr>
              <a:t>ChannelsLast</a:t>
            </a:r>
            <a:r>
              <a:rPr lang="en-US" b="0" i="0" u="none" strike="noStrike" dirty="0">
                <a:solidFill>
                  <a:srgbClr val="171717"/>
                </a:solidFill>
                <a:effectLst/>
                <a:latin typeface="SFMono-Regular"/>
              </a:rPr>
              <a:t> = </a:t>
            </a:r>
            <a:r>
              <a:rPr lang="en-US" b="0" i="0" u="none" strike="noStrike" dirty="0">
                <a:solidFill>
                  <a:srgbClr val="07704A"/>
                </a:solidFill>
                <a:effectLst/>
                <a:latin typeface="SFMono-Regular"/>
              </a:rPr>
              <a:t>true</a:t>
            </a:r>
            <a:r>
              <a:rPr lang="en-US" b="0" i="0" u="none" strike="noStrike" dirty="0">
                <a:solidFill>
                  <a:srgbClr val="171717"/>
                </a:solidFill>
                <a:effectLst/>
                <a:latin typeface="SFMono-Regular"/>
              </a:rPr>
              <a:t>; </a:t>
            </a:r>
          </a:p>
          <a:p>
            <a:r>
              <a:rPr lang="en-US" b="0" i="0" u="none" strike="noStrike" dirty="0">
                <a:solidFill>
                  <a:srgbClr val="171717"/>
                </a:solidFill>
                <a:effectLst/>
                <a:latin typeface="SFMono-Regular"/>
              </a:rPr>
              <a:t>}</a:t>
            </a:r>
            <a:endParaRPr lang="en-MX" dirty="0"/>
          </a:p>
        </p:txBody>
      </p:sp>
    </p:spTree>
    <p:extLst>
      <p:ext uri="{BB962C8B-B14F-4D97-AF65-F5344CB8AC3E}">
        <p14:creationId xmlns:p14="http://schemas.microsoft.com/office/powerpoint/2010/main" val="324399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2AFE-AE18-FF4F-8372-5F35D098053E}"/>
              </a:ext>
            </a:extLst>
          </p:cNvPr>
          <p:cNvSpPr>
            <a:spLocks noGrp="1"/>
          </p:cNvSpPr>
          <p:nvPr>
            <p:ph type="title"/>
          </p:nvPr>
        </p:nvSpPr>
        <p:spPr/>
        <p:txBody>
          <a:bodyPr/>
          <a:lstStyle/>
          <a:p>
            <a:r>
              <a:rPr lang="en-MX" dirty="0"/>
              <a:t>Multiclass Classification</a:t>
            </a:r>
          </a:p>
        </p:txBody>
      </p:sp>
      <p:sp>
        <p:nvSpPr>
          <p:cNvPr id="3" name="Content Placeholder 2">
            <a:extLst>
              <a:ext uri="{FF2B5EF4-FFF2-40B4-BE49-F238E27FC236}">
                <a16:creationId xmlns:a16="http://schemas.microsoft.com/office/drawing/2014/main" id="{E59DD458-CE09-F642-93EC-AF660A374D45}"/>
              </a:ext>
            </a:extLst>
          </p:cNvPr>
          <p:cNvSpPr>
            <a:spLocks noGrp="1"/>
          </p:cNvSpPr>
          <p:nvPr>
            <p:ph idx="1"/>
          </p:nvPr>
        </p:nvSpPr>
        <p:spPr/>
        <p:txBody>
          <a:bodyPr/>
          <a:lstStyle/>
          <a:p>
            <a:r>
              <a:rPr lang="en-US" dirty="0"/>
              <a:t>A supervised machine learning task that is used to predict the class (category) of an instance of data. </a:t>
            </a:r>
            <a:endParaRPr lang="en-MX" dirty="0"/>
          </a:p>
        </p:txBody>
      </p:sp>
      <p:sp>
        <p:nvSpPr>
          <p:cNvPr id="5" name="Rectangle 4">
            <a:extLst>
              <a:ext uri="{FF2B5EF4-FFF2-40B4-BE49-F238E27FC236}">
                <a16:creationId xmlns:a16="http://schemas.microsoft.com/office/drawing/2014/main" id="{F679B5BE-1028-AE4E-B374-211AE9FF495E}"/>
              </a:ext>
            </a:extLst>
          </p:cNvPr>
          <p:cNvSpPr/>
          <p:nvPr/>
        </p:nvSpPr>
        <p:spPr>
          <a:xfrm>
            <a:off x="728869" y="3111021"/>
            <a:ext cx="4731027" cy="3139321"/>
          </a:xfrm>
          <a:prstGeom prst="rect">
            <a:avLst/>
          </a:prstGeom>
        </p:spPr>
        <p:txBody>
          <a:bodyPr wrap="square">
            <a:spAutoFit/>
          </a:bodyPr>
          <a:lstStyle/>
          <a:p>
            <a:r>
              <a:rPr lang="en-US" dirty="0"/>
              <a:t>You can train a multiclass classification model using the following training algorithms: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LightGbmMulticlassTrainer</a:t>
            </a:r>
            <a:endParaRPr lang="en-US" dirty="0"/>
          </a:p>
          <a:p>
            <a:pPr marL="285750" indent="-285750">
              <a:buFont typeface="Arial" panose="020B0604020202020204" pitchFamily="34" charset="0"/>
              <a:buChar char="•"/>
            </a:pPr>
            <a:r>
              <a:rPr lang="en-US" dirty="0" err="1"/>
              <a:t>SdcaMaximumEntropyMulticlassTrainer</a:t>
            </a:r>
            <a:endParaRPr lang="en-US" dirty="0"/>
          </a:p>
          <a:p>
            <a:pPr marL="285750" indent="-285750">
              <a:buFont typeface="Arial" panose="020B0604020202020204" pitchFamily="34" charset="0"/>
              <a:buChar char="•"/>
            </a:pPr>
            <a:r>
              <a:rPr lang="en-US" dirty="0" err="1"/>
              <a:t>SdcaNonCalibratedMulticlassTrainer</a:t>
            </a:r>
            <a:endParaRPr lang="en-US" dirty="0"/>
          </a:p>
          <a:p>
            <a:pPr marL="285750" indent="-285750">
              <a:buFont typeface="Arial" panose="020B0604020202020204" pitchFamily="34" charset="0"/>
              <a:buChar char="•"/>
            </a:pPr>
            <a:r>
              <a:rPr lang="en-US" b="1" dirty="0" err="1"/>
              <a:t>LbfgsMaximumEntropyMulticlassTrainer</a:t>
            </a:r>
            <a:endParaRPr lang="en-US" b="1" dirty="0"/>
          </a:p>
          <a:p>
            <a:pPr marL="285750" indent="-285750">
              <a:buFont typeface="Arial" panose="020B0604020202020204" pitchFamily="34" charset="0"/>
              <a:buChar char="•"/>
            </a:pPr>
            <a:r>
              <a:rPr lang="en-US" dirty="0" err="1"/>
              <a:t>NaiveBayesMulticlassTrainer</a:t>
            </a:r>
            <a:endParaRPr lang="en-US" dirty="0"/>
          </a:p>
          <a:p>
            <a:pPr marL="285750" indent="-285750">
              <a:buFont typeface="Arial" panose="020B0604020202020204" pitchFamily="34" charset="0"/>
              <a:buChar char="•"/>
            </a:pPr>
            <a:r>
              <a:rPr lang="en-US" dirty="0" err="1"/>
              <a:t>OneVersusAllTrainer</a:t>
            </a:r>
            <a:endParaRPr lang="en-US" dirty="0"/>
          </a:p>
          <a:p>
            <a:pPr marL="285750" indent="-285750">
              <a:buFont typeface="Arial" panose="020B0604020202020204" pitchFamily="34" charset="0"/>
              <a:buChar char="•"/>
            </a:pPr>
            <a:r>
              <a:rPr lang="en-US" dirty="0" err="1"/>
              <a:t>PairwiseCouplingTrainer</a:t>
            </a:r>
            <a:endParaRPr lang="en-US" dirty="0"/>
          </a:p>
          <a:p>
            <a:pPr marL="285750" indent="-285750">
              <a:buFont typeface="Arial" panose="020B0604020202020204" pitchFamily="34" charset="0"/>
              <a:buChar char="•"/>
            </a:pPr>
            <a:r>
              <a:rPr lang="en-US" dirty="0" err="1"/>
              <a:t>ImageClassificationTrainer</a:t>
            </a:r>
            <a:endParaRPr lang="en-US" dirty="0"/>
          </a:p>
        </p:txBody>
      </p:sp>
      <p:sp>
        <p:nvSpPr>
          <p:cNvPr id="6" name="TextBox 5">
            <a:extLst>
              <a:ext uri="{FF2B5EF4-FFF2-40B4-BE49-F238E27FC236}">
                <a16:creationId xmlns:a16="http://schemas.microsoft.com/office/drawing/2014/main" id="{94013792-57A2-A147-B623-634451A37047}"/>
              </a:ext>
            </a:extLst>
          </p:cNvPr>
          <p:cNvSpPr txBox="1"/>
          <p:nvPr/>
        </p:nvSpPr>
        <p:spPr>
          <a:xfrm>
            <a:off x="7328452" y="2791488"/>
            <a:ext cx="2678105" cy="923330"/>
          </a:xfrm>
          <a:prstGeom prst="rect">
            <a:avLst/>
          </a:prstGeom>
          <a:noFill/>
        </p:spPr>
        <p:txBody>
          <a:bodyPr wrap="none" rtlCol="0">
            <a:spAutoFit/>
          </a:bodyPr>
          <a:lstStyle/>
          <a:p>
            <a:r>
              <a:rPr lang="en-US" dirty="0"/>
              <a:t>I</a:t>
            </a:r>
            <a:r>
              <a:rPr lang="en-MX" dirty="0"/>
              <a:t>nputs:</a:t>
            </a:r>
          </a:p>
          <a:p>
            <a:pPr marL="285750" indent="-285750">
              <a:buFont typeface="Arial" panose="020B0604020202020204" pitchFamily="34" charset="0"/>
              <a:buChar char="•"/>
            </a:pPr>
            <a:r>
              <a:rPr lang="en-MX" dirty="0"/>
              <a:t>Label column (key)</a:t>
            </a:r>
          </a:p>
          <a:p>
            <a:pPr marL="285750" indent="-285750">
              <a:buFont typeface="Arial" panose="020B0604020202020204" pitchFamily="34" charset="0"/>
              <a:buChar char="•"/>
            </a:pPr>
            <a:r>
              <a:rPr lang="en-MX" dirty="0"/>
              <a:t>Feature column (single)</a:t>
            </a:r>
          </a:p>
        </p:txBody>
      </p:sp>
      <p:sp>
        <p:nvSpPr>
          <p:cNvPr id="7" name="TextBox 6">
            <a:extLst>
              <a:ext uri="{FF2B5EF4-FFF2-40B4-BE49-F238E27FC236}">
                <a16:creationId xmlns:a16="http://schemas.microsoft.com/office/drawing/2014/main" id="{72EA71D4-BEE7-DB40-B1A6-BA8BAC076930}"/>
              </a:ext>
            </a:extLst>
          </p:cNvPr>
          <p:cNvSpPr txBox="1"/>
          <p:nvPr/>
        </p:nvSpPr>
        <p:spPr>
          <a:xfrm>
            <a:off x="7328452" y="4001294"/>
            <a:ext cx="2678105" cy="923330"/>
          </a:xfrm>
          <a:prstGeom prst="rect">
            <a:avLst/>
          </a:prstGeom>
          <a:noFill/>
        </p:spPr>
        <p:txBody>
          <a:bodyPr wrap="none" rtlCol="0">
            <a:spAutoFit/>
          </a:bodyPr>
          <a:lstStyle/>
          <a:p>
            <a:r>
              <a:rPr lang="en-US" dirty="0"/>
              <a:t>Outputs</a:t>
            </a:r>
            <a:r>
              <a:rPr lang="en-MX" dirty="0"/>
              <a:t>:</a:t>
            </a:r>
          </a:p>
          <a:p>
            <a:pPr marL="285750" indent="-285750">
              <a:buFont typeface="Arial" panose="020B0604020202020204" pitchFamily="34" charset="0"/>
              <a:buChar char="•"/>
            </a:pPr>
            <a:r>
              <a:rPr lang="en-MX" dirty="0"/>
              <a:t>Score (Vector of single)</a:t>
            </a:r>
          </a:p>
          <a:p>
            <a:pPr marL="285750" indent="-285750">
              <a:buFont typeface="Arial" panose="020B0604020202020204" pitchFamily="34" charset="0"/>
              <a:buChar char="•"/>
            </a:pPr>
            <a:r>
              <a:rPr lang="en-MX" dirty="0"/>
              <a:t>PredictedLabel (key)</a:t>
            </a:r>
          </a:p>
        </p:txBody>
      </p:sp>
      <p:pic>
        <p:nvPicPr>
          <p:cNvPr id="8" name="Content Placeholder 4">
            <a:extLst>
              <a:ext uri="{FF2B5EF4-FFF2-40B4-BE49-F238E27FC236}">
                <a16:creationId xmlns:a16="http://schemas.microsoft.com/office/drawing/2014/main" id="{744D8EAD-FB3D-7944-804C-52258045C306}"/>
              </a:ext>
            </a:extLst>
          </p:cNvPr>
          <p:cNvPicPr>
            <a:picLocks noChangeAspect="1"/>
          </p:cNvPicPr>
          <p:nvPr/>
        </p:nvPicPr>
        <p:blipFill rotWithShape="1">
          <a:blip r:embed="rId3"/>
          <a:srcRect t="76261" b="12775"/>
          <a:stretch/>
        </p:blipFill>
        <p:spPr>
          <a:xfrm>
            <a:off x="3466311" y="5627512"/>
            <a:ext cx="8598494" cy="783747"/>
          </a:xfrm>
          <a:prstGeom prst="rect">
            <a:avLst/>
          </a:prstGeom>
        </p:spPr>
      </p:pic>
    </p:spTree>
    <p:extLst>
      <p:ext uri="{BB962C8B-B14F-4D97-AF65-F5344CB8AC3E}">
        <p14:creationId xmlns:p14="http://schemas.microsoft.com/office/powerpoint/2010/main" val="3238036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DF004D1D-98EB-BE48-BC7A-01CA96938254}"/>
              </a:ext>
            </a:extLst>
          </p:cNvPr>
          <p:cNvSpPr txBox="1">
            <a:spLocks/>
          </p:cNvSpPr>
          <p:nvPr/>
        </p:nvSpPr>
        <p:spPr>
          <a:xfrm>
            <a:off x="4390126" y="1149117"/>
            <a:ext cx="7152505" cy="2958714"/>
          </a:xfrm>
          <a:prstGeom prst="rect">
            <a:avLst/>
          </a:prstGeom>
        </p:spPr>
        <p:txBody>
          <a:bodyPr/>
          <a:lstStyle>
            <a:lvl1pPr marL="285750" marR="0" indent="-285750" algn="l" defTabSz="685955" rtl="0" eaLnBrk="1" fontAlgn="auto" latinLnBrk="0" hangingPunct="1">
              <a:lnSpc>
                <a:spcPct val="200000"/>
              </a:lnSpc>
              <a:spcBef>
                <a:spcPct val="20000"/>
              </a:spcBef>
              <a:spcAft>
                <a:spcPts val="0"/>
              </a:spcAft>
              <a:buClr>
                <a:srgbClr val="FFC000"/>
              </a:buClr>
              <a:buSzPct val="120000"/>
              <a:buFont typeface="Wingdings" panose="05000000000000000000" pitchFamily="2" charset="2"/>
              <a:buChar char="§"/>
              <a:tabLst/>
              <a:defRPr sz="1600" b="0" kern="1200" spc="-53" baseline="0">
                <a:solidFill>
                  <a:schemeClr val="tx1">
                    <a:lumMod val="85000"/>
                    <a:lumOff val="15000"/>
                  </a:schemeClr>
                </a:solidFill>
                <a:latin typeface="+mn-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marR="0" lvl="0" indent="-285750" algn="l" defTabSz="685955" rtl="0" eaLnBrk="1" fontAlgn="auto" latinLnBrk="0" hangingPunct="1">
              <a:lnSpc>
                <a:spcPct val="200000"/>
              </a:lnSpc>
              <a:spcBef>
                <a:spcPct val="20000"/>
              </a:spcBef>
              <a:spcAft>
                <a:spcPts val="0"/>
              </a:spcAft>
              <a:buClr>
                <a:srgbClr val="FFC000"/>
              </a:buClr>
              <a:buSzPct val="120000"/>
              <a:buFont typeface="Wingdings" panose="05000000000000000000" pitchFamily="2" charset="2"/>
              <a:buChar char="§"/>
              <a:tabLst/>
              <a:defRPr/>
            </a:pPr>
            <a:r>
              <a:rPr kumimoji="0" lang="en-US" sz="2400" b="0" i="0" u="none" strike="noStrike" kern="1200" cap="none" spc="-53" normalizeH="0" baseline="0" noProof="0" dirty="0">
                <a:ln>
                  <a:noFill/>
                </a:ln>
                <a:solidFill>
                  <a:sysClr val="windowText" lastClr="000000">
                    <a:lumMod val="85000"/>
                    <a:lumOff val="15000"/>
                  </a:sysClr>
                </a:solidFill>
                <a:effectLst/>
                <a:uLnTx/>
                <a:uFillTx/>
                <a:latin typeface="Segoe UI"/>
                <a:ea typeface="+mn-ea"/>
                <a:cs typeface="+mn-cs"/>
              </a:rPr>
              <a:t>I´m Mexican, currently living in Czech Republic.</a:t>
            </a:r>
          </a:p>
          <a:p>
            <a:pPr marL="285750" marR="0" lvl="0" indent="-285750" algn="l" defTabSz="685955" rtl="0" eaLnBrk="1" fontAlgn="auto" latinLnBrk="0" hangingPunct="1">
              <a:lnSpc>
                <a:spcPct val="200000"/>
              </a:lnSpc>
              <a:spcBef>
                <a:spcPct val="20000"/>
              </a:spcBef>
              <a:spcAft>
                <a:spcPts val="0"/>
              </a:spcAft>
              <a:buClr>
                <a:srgbClr val="FFC000"/>
              </a:buClr>
              <a:buSzPct val="120000"/>
              <a:buFont typeface="Wingdings" panose="05000000000000000000" pitchFamily="2" charset="2"/>
              <a:buChar char="§"/>
              <a:tabLst/>
              <a:defRPr/>
            </a:pPr>
            <a:r>
              <a:rPr kumimoji="0" lang="en-US" sz="2400" b="0" i="0" u="none" strike="noStrike" kern="1200" cap="none" spc="-53" normalizeH="0" baseline="0" noProof="0" dirty="0">
                <a:ln>
                  <a:noFill/>
                </a:ln>
                <a:solidFill>
                  <a:sysClr val="windowText" lastClr="000000">
                    <a:lumMod val="85000"/>
                    <a:lumOff val="15000"/>
                  </a:sysClr>
                </a:solidFill>
                <a:effectLst/>
                <a:uLnTx/>
                <a:uFillTx/>
                <a:latin typeface="Segoe UI"/>
                <a:ea typeface="+mn-ea"/>
                <a:cs typeface="+mn-cs"/>
              </a:rPr>
              <a:t>I´m a researcher and student at Tomas Bata University in </a:t>
            </a:r>
            <a:r>
              <a:rPr kumimoji="0" lang="en-US" sz="2400" b="0" i="0" u="none" strike="noStrike" kern="1200" cap="none" spc="-53" normalizeH="0" baseline="0" noProof="0" dirty="0" err="1">
                <a:ln>
                  <a:noFill/>
                </a:ln>
                <a:solidFill>
                  <a:sysClr val="windowText" lastClr="000000">
                    <a:lumMod val="85000"/>
                    <a:lumOff val="15000"/>
                  </a:sysClr>
                </a:solidFill>
                <a:effectLst/>
                <a:uLnTx/>
                <a:uFillTx/>
                <a:latin typeface="Segoe UI"/>
                <a:ea typeface="+mn-ea"/>
                <a:cs typeface="+mn-cs"/>
              </a:rPr>
              <a:t>Zlín</a:t>
            </a:r>
            <a:endParaRPr kumimoji="0" lang="en-US" sz="2400" b="0" i="0" u="none" strike="noStrike" kern="1200" cap="none" spc="-53" normalizeH="0" baseline="0" noProof="0" dirty="0">
              <a:ln>
                <a:noFill/>
              </a:ln>
              <a:solidFill>
                <a:sysClr val="windowText" lastClr="000000">
                  <a:lumMod val="85000"/>
                  <a:lumOff val="15000"/>
                </a:sysClr>
              </a:solidFill>
              <a:effectLst/>
              <a:uLnTx/>
              <a:uFillTx/>
              <a:latin typeface="Segoe UI"/>
              <a:ea typeface="+mn-ea"/>
              <a:cs typeface="+mn-cs"/>
            </a:endParaRPr>
          </a:p>
          <a:p>
            <a:pPr marL="285750" marR="0" lvl="0" indent="-285750" algn="l" defTabSz="685955" rtl="0" eaLnBrk="1" fontAlgn="auto" latinLnBrk="0" hangingPunct="1">
              <a:lnSpc>
                <a:spcPct val="200000"/>
              </a:lnSpc>
              <a:spcBef>
                <a:spcPct val="20000"/>
              </a:spcBef>
              <a:spcAft>
                <a:spcPts val="0"/>
              </a:spcAft>
              <a:buClr>
                <a:srgbClr val="FFC000"/>
              </a:buClr>
              <a:buSzPct val="120000"/>
              <a:buFont typeface="Wingdings" panose="05000000000000000000" pitchFamily="2" charset="2"/>
              <a:buChar char="§"/>
              <a:tabLst/>
              <a:defRPr/>
            </a:pPr>
            <a:r>
              <a:rPr kumimoji="0" lang="en-US" sz="2400" b="0" i="0" u="none" strike="noStrike" kern="1200" cap="none" spc="-53" normalizeH="0" baseline="0" noProof="0" dirty="0">
                <a:ln>
                  <a:noFill/>
                </a:ln>
                <a:solidFill>
                  <a:sysClr val="windowText" lastClr="000000">
                    <a:lumMod val="85000"/>
                    <a:lumOff val="15000"/>
                  </a:sysClr>
                </a:solidFill>
                <a:effectLst/>
                <a:uLnTx/>
                <a:uFillTx/>
                <a:latin typeface="Segoe UI"/>
                <a:ea typeface="+mn-ea"/>
                <a:cs typeface="+mn-cs"/>
              </a:rPr>
              <a:t>I´m a Microsoft MVP in AI and Developer Technologies.</a:t>
            </a:r>
          </a:p>
          <a:p>
            <a:pPr marL="285750" marR="0" lvl="0" indent="-285750" algn="l" defTabSz="685955" rtl="0" eaLnBrk="1" fontAlgn="auto" latinLnBrk="0" hangingPunct="1">
              <a:lnSpc>
                <a:spcPct val="200000"/>
              </a:lnSpc>
              <a:spcBef>
                <a:spcPct val="20000"/>
              </a:spcBef>
              <a:spcAft>
                <a:spcPts val="0"/>
              </a:spcAft>
              <a:buClr>
                <a:srgbClr val="FFC000"/>
              </a:buClr>
              <a:buSzPct val="120000"/>
              <a:buFont typeface="Wingdings" panose="05000000000000000000" pitchFamily="2" charset="2"/>
              <a:buChar char="§"/>
              <a:tabLst/>
              <a:defRPr/>
            </a:pPr>
            <a:r>
              <a:rPr kumimoji="0" lang="en-US" sz="2400" b="0" i="0" u="none" strike="noStrike" kern="1200" cap="none" spc="-53" normalizeH="0" baseline="0" noProof="0" dirty="0">
                <a:ln>
                  <a:noFill/>
                </a:ln>
                <a:solidFill>
                  <a:sysClr val="windowText" lastClr="000000">
                    <a:lumMod val="85000"/>
                    <a:lumOff val="15000"/>
                  </a:sysClr>
                </a:solidFill>
                <a:effectLst/>
                <a:uLnTx/>
                <a:uFillTx/>
                <a:latin typeface="Segoe UI"/>
                <a:ea typeface="+mn-ea"/>
                <a:cs typeface="+mn-cs"/>
              </a:rPr>
              <a:t>I enjoy developing mobile apps, working with cloud technology and implementing AI-driven solutions</a:t>
            </a:r>
          </a:p>
        </p:txBody>
      </p:sp>
      <p:pic>
        <p:nvPicPr>
          <p:cNvPr id="8" name="Picture Placeholder 8" descr="A person wearing glasses posing for the camera&#10;&#10;Description automatically generated">
            <a:extLst>
              <a:ext uri="{FF2B5EF4-FFF2-40B4-BE49-F238E27FC236}">
                <a16:creationId xmlns:a16="http://schemas.microsoft.com/office/drawing/2014/main" id="{790B54B1-0108-3E40-B5C1-07DCB56985CB}"/>
              </a:ext>
            </a:extLst>
          </p:cNvPr>
          <p:cNvPicPr>
            <a:picLocks noChangeAspect="1"/>
          </p:cNvPicPr>
          <p:nvPr/>
        </p:nvPicPr>
        <p:blipFill>
          <a:blip r:embed="rId2"/>
          <a:srcRect l="28" r="28"/>
          <a:stretch>
            <a:fillRect/>
          </a:stretch>
        </p:blipFill>
        <p:spPr>
          <a:xfrm>
            <a:off x="837724" y="1211154"/>
            <a:ext cx="2834640" cy="2834640"/>
          </a:xfrm>
          <a:prstGeom prst="ellipse">
            <a:avLst/>
          </a:prstGeom>
          <a:ln w="101600">
            <a:solidFill>
              <a:srgbClr val="33B0B7"/>
            </a:solidFill>
          </a:ln>
        </p:spPr>
      </p:pic>
      <p:sp>
        <p:nvSpPr>
          <p:cNvPr id="9" name="TextBox 8">
            <a:extLst>
              <a:ext uri="{FF2B5EF4-FFF2-40B4-BE49-F238E27FC236}">
                <a16:creationId xmlns:a16="http://schemas.microsoft.com/office/drawing/2014/main" id="{D5F8E725-CE13-CB4B-8F53-CBDA01A20980}"/>
              </a:ext>
            </a:extLst>
          </p:cNvPr>
          <p:cNvSpPr txBox="1"/>
          <p:nvPr/>
        </p:nvSpPr>
        <p:spPr>
          <a:xfrm>
            <a:off x="1103382" y="4413714"/>
            <a:ext cx="2303323" cy="1107996"/>
          </a:xfrm>
          <a:prstGeom prst="rect">
            <a:avLst/>
          </a:prstGeom>
          <a:noFill/>
        </p:spPr>
        <p:txBody>
          <a:bodyPr wrap="none" lIns="0" tIns="0" rIns="0" bIns="0" rtlCol="0">
            <a:spAutoFit/>
          </a:bodyPr>
          <a:lstStyle/>
          <a:p>
            <a:pPr algn="ctr" defTabSz="914363"/>
            <a:r>
              <a:rPr lang="en-MX" sz="2400" spc="-70" dirty="0">
                <a:solidFill>
                  <a:srgbClr val="732B6B"/>
                </a:solidFill>
                <a:latin typeface="Segoe UI"/>
              </a:rPr>
              <a:t>Luis Beltrán</a:t>
            </a:r>
          </a:p>
          <a:p>
            <a:pPr algn="ctr" defTabSz="914363"/>
            <a:r>
              <a:rPr lang="en-MX" sz="2400" spc="-70" dirty="0">
                <a:solidFill>
                  <a:srgbClr val="732B6B"/>
                </a:solidFill>
                <a:latin typeface="Segoe UI"/>
              </a:rPr>
              <a:t>luis@luisbeltran.mx</a:t>
            </a:r>
          </a:p>
          <a:p>
            <a:pPr algn="ctr" defTabSz="914363"/>
            <a:r>
              <a:rPr lang="en-MX" sz="2400" spc="-70" dirty="0">
                <a:solidFill>
                  <a:srgbClr val="732B6B"/>
                </a:solidFill>
                <a:latin typeface="Segoe UI"/>
              </a:rPr>
              <a:t>@darkicebeam</a:t>
            </a:r>
          </a:p>
        </p:txBody>
      </p:sp>
    </p:spTree>
    <p:extLst>
      <p:ext uri="{BB962C8B-B14F-4D97-AF65-F5344CB8AC3E}">
        <p14:creationId xmlns:p14="http://schemas.microsoft.com/office/powerpoint/2010/main" val="266517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257D5-38D6-0A42-96C4-C608A7026A3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Build an ML .NET model pipeline</a:t>
            </a:r>
          </a:p>
        </p:txBody>
      </p:sp>
      <p:pic>
        <p:nvPicPr>
          <p:cNvPr id="11" name="Picture 10" descr="A screenshot of a cell phone&#10;&#10;Description automatically generated">
            <a:extLst>
              <a:ext uri="{FF2B5EF4-FFF2-40B4-BE49-F238E27FC236}">
                <a16:creationId xmlns:a16="http://schemas.microsoft.com/office/drawing/2014/main" id="{5E202F1A-F5E1-224D-B819-27B15FB056DB}"/>
              </a:ext>
            </a:extLst>
          </p:cNvPr>
          <p:cNvPicPr>
            <a:picLocks noChangeAspect="1"/>
          </p:cNvPicPr>
          <p:nvPr/>
        </p:nvPicPr>
        <p:blipFill>
          <a:blip r:embed="rId3"/>
          <a:stretch>
            <a:fillRect/>
          </a:stretch>
        </p:blipFill>
        <p:spPr>
          <a:xfrm>
            <a:off x="4768631" y="351205"/>
            <a:ext cx="7230617" cy="5983334"/>
          </a:xfrm>
          <a:prstGeom prst="rect">
            <a:avLst/>
          </a:prstGeom>
        </p:spPr>
      </p:pic>
    </p:spTree>
    <p:extLst>
      <p:ext uri="{BB962C8B-B14F-4D97-AF65-F5344CB8AC3E}">
        <p14:creationId xmlns:p14="http://schemas.microsoft.com/office/powerpoint/2010/main" val="28300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B3BE-8680-5045-A6A6-B8BE3ABA006A}"/>
              </a:ext>
            </a:extLst>
          </p:cNvPr>
          <p:cNvSpPr>
            <a:spLocks noGrp="1"/>
          </p:cNvSpPr>
          <p:nvPr>
            <p:ph type="title"/>
          </p:nvPr>
        </p:nvSpPr>
        <p:spPr/>
        <p:txBody>
          <a:bodyPr/>
          <a:lstStyle/>
          <a:p>
            <a:r>
              <a:rPr lang="en-MX" dirty="0"/>
              <a:t>Train the model</a:t>
            </a:r>
          </a:p>
        </p:txBody>
      </p:sp>
      <p:sp>
        <p:nvSpPr>
          <p:cNvPr id="3" name="Content Placeholder 2">
            <a:extLst>
              <a:ext uri="{FF2B5EF4-FFF2-40B4-BE49-F238E27FC236}">
                <a16:creationId xmlns:a16="http://schemas.microsoft.com/office/drawing/2014/main" id="{6DB41F90-5700-1D43-ABAC-9EB75DD5EA40}"/>
              </a:ext>
            </a:extLst>
          </p:cNvPr>
          <p:cNvSpPr>
            <a:spLocks noGrp="1"/>
          </p:cNvSpPr>
          <p:nvPr>
            <p:ph idx="1"/>
          </p:nvPr>
        </p:nvSpPr>
        <p:spPr/>
        <p:txBody>
          <a:bodyPr/>
          <a:lstStyle/>
          <a:p>
            <a:endParaRPr lang="en-MX"/>
          </a:p>
        </p:txBody>
      </p:sp>
      <p:pic>
        <p:nvPicPr>
          <p:cNvPr id="4" name="Picture 3" descr="A screenshot of a social media post&#10;&#10;Description automatically generated">
            <a:extLst>
              <a:ext uri="{FF2B5EF4-FFF2-40B4-BE49-F238E27FC236}">
                <a16:creationId xmlns:a16="http://schemas.microsoft.com/office/drawing/2014/main" id="{FE28F9D8-7533-9749-AB97-A8022C4F5AC2}"/>
              </a:ext>
            </a:extLst>
          </p:cNvPr>
          <p:cNvPicPr>
            <a:picLocks noChangeAspect="1"/>
          </p:cNvPicPr>
          <p:nvPr/>
        </p:nvPicPr>
        <p:blipFill rotWithShape="1">
          <a:blip r:embed="rId3"/>
          <a:srcRect b="74010"/>
          <a:stretch/>
        </p:blipFill>
        <p:spPr>
          <a:xfrm>
            <a:off x="838200" y="1825625"/>
            <a:ext cx="12413939" cy="1325563"/>
          </a:xfrm>
          <a:prstGeom prst="rect">
            <a:avLst/>
          </a:prstGeom>
        </p:spPr>
      </p:pic>
    </p:spTree>
    <p:extLst>
      <p:ext uri="{BB962C8B-B14F-4D97-AF65-F5344CB8AC3E}">
        <p14:creationId xmlns:p14="http://schemas.microsoft.com/office/powerpoint/2010/main" val="161451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75CB-530D-2D4C-8B3D-70BD4BC53D9E}"/>
              </a:ext>
            </a:extLst>
          </p:cNvPr>
          <p:cNvSpPr>
            <a:spLocks noGrp="1"/>
          </p:cNvSpPr>
          <p:nvPr>
            <p:ph type="title"/>
          </p:nvPr>
        </p:nvSpPr>
        <p:spPr/>
        <p:txBody>
          <a:bodyPr/>
          <a:lstStyle/>
          <a:p>
            <a:r>
              <a:rPr lang="en-MX" dirty="0"/>
              <a:t>Evaluate accuracy</a:t>
            </a:r>
          </a:p>
        </p:txBody>
      </p:sp>
      <p:sp>
        <p:nvSpPr>
          <p:cNvPr id="3" name="Content Placeholder 2">
            <a:extLst>
              <a:ext uri="{FF2B5EF4-FFF2-40B4-BE49-F238E27FC236}">
                <a16:creationId xmlns:a16="http://schemas.microsoft.com/office/drawing/2014/main" id="{091411D3-954E-C94D-8B9B-DF7DE48726B4}"/>
              </a:ext>
            </a:extLst>
          </p:cNvPr>
          <p:cNvSpPr>
            <a:spLocks noGrp="1"/>
          </p:cNvSpPr>
          <p:nvPr>
            <p:ph idx="1"/>
          </p:nvPr>
        </p:nvSpPr>
        <p:spPr/>
        <p:txBody>
          <a:bodyPr/>
          <a:lstStyle/>
          <a:p>
            <a:endParaRPr lang="en-MX" dirty="0"/>
          </a:p>
        </p:txBody>
      </p:sp>
      <p:pic>
        <p:nvPicPr>
          <p:cNvPr id="4" name="Picture 3" descr="A screenshot of a social media post&#10;&#10;Description automatically generated">
            <a:extLst>
              <a:ext uri="{FF2B5EF4-FFF2-40B4-BE49-F238E27FC236}">
                <a16:creationId xmlns:a16="http://schemas.microsoft.com/office/drawing/2014/main" id="{F929DDCC-DB63-BD43-ABBD-3D106093DAD6}"/>
              </a:ext>
            </a:extLst>
          </p:cNvPr>
          <p:cNvPicPr>
            <a:picLocks noChangeAspect="1"/>
          </p:cNvPicPr>
          <p:nvPr/>
        </p:nvPicPr>
        <p:blipFill rotWithShape="1">
          <a:blip r:embed="rId3"/>
          <a:srcRect t="25990"/>
          <a:stretch/>
        </p:blipFill>
        <p:spPr>
          <a:xfrm>
            <a:off x="838200" y="1825625"/>
            <a:ext cx="11036760" cy="3355975"/>
          </a:xfrm>
          <a:prstGeom prst="rect">
            <a:avLst/>
          </a:prstGeom>
        </p:spPr>
      </p:pic>
    </p:spTree>
    <p:extLst>
      <p:ext uri="{BB962C8B-B14F-4D97-AF65-F5344CB8AC3E}">
        <p14:creationId xmlns:p14="http://schemas.microsoft.com/office/powerpoint/2010/main" val="475221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6B6D-F1E0-A847-A252-89E6AEB397FF}"/>
              </a:ext>
            </a:extLst>
          </p:cNvPr>
          <p:cNvSpPr>
            <a:spLocks noGrp="1"/>
          </p:cNvSpPr>
          <p:nvPr>
            <p:ph type="title"/>
          </p:nvPr>
        </p:nvSpPr>
        <p:spPr/>
        <p:txBody>
          <a:bodyPr/>
          <a:lstStyle/>
          <a:p>
            <a:r>
              <a:rPr lang="en-MX" dirty="0"/>
              <a:t>Run the app!</a:t>
            </a:r>
          </a:p>
        </p:txBody>
      </p:sp>
      <p:pic>
        <p:nvPicPr>
          <p:cNvPr id="5" name="Picture 4" descr="A screenshot of a cell phone&#10;&#10;Description automatically generated">
            <a:extLst>
              <a:ext uri="{FF2B5EF4-FFF2-40B4-BE49-F238E27FC236}">
                <a16:creationId xmlns:a16="http://schemas.microsoft.com/office/drawing/2014/main" id="{5FE78012-9F18-FA4A-8A26-4056D948BF29}"/>
              </a:ext>
            </a:extLst>
          </p:cNvPr>
          <p:cNvPicPr>
            <a:picLocks noChangeAspect="1"/>
          </p:cNvPicPr>
          <p:nvPr/>
        </p:nvPicPr>
        <p:blipFill>
          <a:blip r:embed="rId2"/>
          <a:stretch>
            <a:fillRect/>
          </a:stretch>
        </p:blipFill>
        <p:spPr>
          <a:xfrm>
            <a:off x="520147" y="1690688"/>
            <a:ext cx="6886841" cy="262952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ECFA653-4014-034D-83E3-C7E2DED05F74}"/>
              </a:ext>
            </a:extLst>
          </p:cNvPr>
          <p:cNvPicPr>
            <a:picLocks noChangeAspect="1"/>
          </p:cNvPicPr>
          <p:nvPr/>
        </p:nvPicPr>
        <p:blipFill>
          <a:blip r:embed="rId3"/>
          <a:stretch>
            <a:fillRect/>
          </a:stretch>
        </p:blipFill>
        <p:spPr>
          <a:xfrm>
            <a:off x="4522919" y="3817799"/>
            <a:ext cx="7148934" cy="2066166"/>
          </a:xfrm>
          <a:prstGeom prst="rect">
            <a:avLst/>
          </a:prstGeom>
        </p:spPr>
      </p:pic>
    </p:spTree>
    <p:extLst>
      <p:ext uri="{BB962C8B-B14F-4D97-AF65-F5344CB8AC3E}">
        <p14:creationId xmlns:p14="http://schemas.microsoft.com/office/powerpoint/2010/main" val="1483557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4CEF97-5851-9F46-8F11-A06D4CF3132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dirty="0">
                <a:solidFill>
                  <a:srgbClr val="FFFFFF"/>
                </a:solidFill>
              </a:rPr>
              <a:t>Why you should care about Transfer Learning?</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4B88F65-ED43-274F-83C3-3A55BECC8599}"/>
              </a:ext>
            </a:extLst>
          </p:cNvPr>
          <p:cNvPicPr>
            <a:picLocks noChangeAspect="1"/>
          </p:cNvPicPr>
          <p:nvPr/>
        </p:nvPicPr>
        <p:blipFill>
          <a:blip r:embed="rId3"/>
          <a:stretch>
            <a:fillRect/>
          </a:stretch>
        </p:blipFill>
        <p:spPr>
          <a:xfrm>
            <a:off x="385521" y="2426818"/>
            <a:ext cx="5348009"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E8120FA-0677-1D47-99D9-26295B2B5499}"/>
              </a:ext>
            </a:extLst>
          </p:cNvPr>
          <p:cNvPicPr>
            <a:picLocks noChangeAspect="1"/>
          </p:cNvPicPr>
          <p:nvPr/>
        </p:nvPicPr>
        <p:blipFill>
          <a:blip r:embed="rId4"/>
          <a:stretch>
            <a:fillRect/>
          </a:stretch>
        </p:blipFill>
        <p:spPr>
          <a:xfrm>
            <a:off x="6445073" y="3082117"/>
            <a:ext cx="5455917" cy="2687039"/>
          </a:xfrm>
          <a:prstGeom prst="rect">
            <a:avLst/>
          </a:prstGeom>
        </p:spPr>
      </p:pic>
    </p:spTree>
    <p:extLst>
      <p:ext uri="{BB962C8B-B14F-4D97-AF65-F5344CB8AC3E}">
        <p14:creationId xmlns:p14="http://schemas.microsoft.com/office/powerpoint/2010/main" val="2471009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A23B-EB8E-1B46-8F7D-01F5A0C65A8F}"/>
              </a:ext>
            </a:extLst>
          </p:cNvPr>
          <p:cNvSpPr>
            <a:spLocks noGrp="1"/>
          </p:cNvSpPr>
          <p:nvPr>
            <p:ph type="title"/>
          </p:nvPr>
        </p:nvSpPr>
        <p:spPr/>
        <p:txBody>
          <a:bodyPr/>
          <a:lstStyle/>
          <a:p>
            <a:endParaRPr lang="en-MX" dirty="0"/>
          </a:p>
        </p:txBody>
      </p:sp>
      <p:pic>
        <p:nvPicPr>
          <p:cNvPr id="4" name="Picture 2" descr="Q&amp;A - NIKOMAX">
            <a:extLst>
              <a:ext uri="{FF2B5EF4-FFF2-40B4-BE49-F238E27FC236}">
                <a16:creationId xmlns:a16="http://schemas.microsoft.com/office/drawing/2014/main" id="{63C7CB83-707F-534C-94A3-912F564FE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701" y="294701"/>
            <a:ext cx="6268598" cy="626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58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8" descr="A person wearing glasses posing for the camera&#10;&#10;Description automatically generated">
            <a:extLst>
              <a:ext uri="{FF2B5EF4-FFF2-40B4-BE49-F238E27FC236}">
                <a16:creationId xmlns:a16="http://schemas.microsoft.com/office/drawing/2014/main" id="{790B54B1-0108-3E40-B5C1-07DCB56985CB}"/>
              </a:ext>
            </a:extLst>
          </p:cNvPr>
          <p:cNvPicPr>
            <a:picLocks noChangeAspect="1"/>
          </p:cNvPicPr>
          <p:nvPr/>
        </p:nvPicPr>
        <p:blipFill>
          <a:blip r:embed="rId2"/>
          <a:srcRect l="28" r="28"/>
          <a:stretch>
            <a:fillRect/>
          </a:stretch>
        </p:blipFill>
        <p:spPr>
          <a:xfrm>
            <a:off x="826080" y="2329447"/>
            <a:ext cx="2574803" cy="2574803"/>
          </a:xfrm>
          <a:prstGeom prst="ellipse">
            <a:avLst/>
          </a:prstGeom>
          <a:ln w="101600">
            <a:solidFill>
              <a:srgbClr val="33B0B7"/>
            </a:solidFill>
          </a:ln>
        </p:spPr>
      </p:pic>
      <p:sp>
        <p:nvSpPr>
          <p:cNvPr id="9" name="TextBox 8">
            <a:extLst>
              <a:ext uri="{FF2B5EF4-FFF2-40B4-BE49-F238E27FC236}">
                <a16:creationId xmlns:a16="http://schemas.microsoft.com/office/drawing/2014/main" id="{D5F8E725-CE13-CB4B-8F53-CBDA01A20980}"/>
              </a:ext>
            </a:extLst>
          </p:cNvPr>
          <p:cNvSpPr txBox="1"/>
          <p:nvPr/>
        </p:nvSpPr>
        <p:spPr>
          <a:xfrm>
            <a:off x="1103382" y="5248601"/>
            <a:ext cx="2303323" cy="1107996"/>
          </a:xfrm>
          <a:prstGeom prst="rect">
            <a:avLst/>
          </a:prstGeom>
          <a:noFill/>
        </p:spPr>
        <p:txBody>
          <a:bodyPr wrap="none" lIns="0" tIns="0" rIns="0" bIns="0" rtlCol="0">
            <a:spAutoFit/>
          </a:bodyPr>
          <a:lstStyle/>
          <a:p>
            <a:pPr algn="ctr" defTabSz="914363"/>
            <a:r>
              <a:rPr lang="en-MX" sz="2400" spc="-70" dirty="0">
                <a:solidFill>
                  <a:srgbClr val="732B6B"/>
                </a:solidFill>
                <a:latin typeface="Segoe UI"/>
              </a:rPr>
              <a:t>Luis Beltrán</a:t>
            </a:r>
          </a:p>
          <a:p>
            <a:pPr algn="ctr" defTabSz="914363"/>
            <a:r>
              <a:rPr lang="en-MX" sz="2400" spc="-70" dirty="0">
                <a:solidFill>
                  <a:srgbClr val="732B6B"/>
                </a:solidFill>
                <a:latin typeface="Segoe UI"/>
              </a:rPr>
              <a:t>luis@luisbeltran.mx</a:t>
            </a:r>
          </a:p>
          <a:p>
            <a:pPr algn="ctr" defTabSz="914363"/>
            <a:r>
              <a:rPr lang="en-MX" sz="2400" spc="-70" dirty="0">
                <a:solidFill>
                  <a:srgbClr val="732B6B"/>
                </a:solidFill>
                <a:latin typeface="Segoe UI"/>
              </a:rPr>
              <a:t>@darkicebeam</a:t>
            </a:r>
          </a:p>
        </p:txBody>
      </p:sp>
      <p:sp>
        <p:nvSpPr>
          <p:cNvPr id="2" name="TextBox 1">
            <a:extLst>
              <a:ext uri="{FF2B5EF4-FFF2-40B4-BE49-F238E27FC236}">
                <a16:creationId xmlns:a16="http://schemas.microsoft.com/office/drawing/2014/main" id="{D4F52854-AFC3-BD41-8970-1D84EB58A8C6}"/>
              </a:ext>
            </a:extLst>
          </p:cNvPr>
          <p:cNvSpPr txBox="1"/>
          <p:nvPr/>
        </p:nvSpPr>
        <p:spPr>
          <a:xfrm>
            <a:off x="3922644" y="3246783"/>
            <a:ext cx="8035213" cy="861774"/>
          </a:xfrm>
          <a:prstGeom prst="rect">
            <a:avLst/>
          </a:prstGeom>
          <a:noFill/>
        </p:spPr>
        <p:txBody>
          <a:bodyPr wrap="none" rtlCol="0">
            <a:spAutoFit/>
          </a:bodyPr>
          <a:lstStyle/>
          <a:p>
            <a:r>
              <a:rPr lang="en-MX" sz="5000" b="1" dirty="0"/>
              <a:t>Thank you for your attention!</a:t>
            </a:r>
          </a:p>
        </p:txBody>
      </p:sp>
      <p:pic>
        <p:nvPicPr>
          <p:cNvPr id="6" name="Picture 5">
            <a:extLst>
              <a:ext uri="{FF2B5EF4-FFF2-40B4-BE49-F238E27FC236}">
                <a16:creationId xmlns:a16="http://schemas.microsoft.com/office/drawing/2014/main" id="{99D03D3D-CC48-E94B-8AB0-C465B27E43BA}"/>
              </a:ext>
            </a:extLst>
          </p:cNvPr>
          <p:cNvPicPr>
            <a:picLocks noChangeAspect="1"/>
          </p:cNvPicPr>
          <p:nvPr/>
        </p:nvPicPr>
        <p:blipFill>
          <a:blip r:embed="rId3"/>
          <a:stretch>
            <a:fillRect/>
          </a:stretch>
        </p:blipFill>
        <p:spPr>
          <a:xfrm>
            <a:off x="-45778" y="0"/>
            <a:ext cx="12237778" cy="1953751"/>
          </a:xfrm>
          <a:prstGeom prst="rect">
            <a:avLst/>
          </a:prstGeom>
        </p:spPr>
      </p:pic>
    </p:spTree>
    <p:extLst>
      <p:ext uri="{BB962C8B-B14F-4D97-AF65-F5344CB8AC3E}">
        <p14:creationId xmlns:p14="http://schemas.microsoft.com/office/powerpoint/2010/main" val="148767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BD51E8E-09C3-2D46-A38A-1C59BDC6A3EB}"/>
              </a:ext>
            </a:extLst>
          </p:cNvPr>
          <p:cNvSpPr>
            <a:spLocks noGrp="1"/>
          </p:cNvSpPr>
          <p:nvPr>
            <p:ph idx="1"/>
          </p:nvPr>
        </p:nvSpPr>
        <p:spPr>
          <a:xfrm>
            <a:off x="518474" y="1774372"/>
            <a:ext cx="4064409" cy="2754086"/>
          </a:xfrm>
        </p:spPr>
        <p:txBody>
          <a:bodyPr anchor="t">
            <a:normAutofit/>
          </a:bodyPr>
          <a:lstStyle/>
          <a:p>
            <a:pPr marL="0" indent="0">
              <a:buNone/>
            </a:pPr>
            <a:r>
              <a:rPr lang="en-US" sz="2400" dirty="0"/>
              <a:t>In the classic supervised learning scenario of machine learning, if we intend to train a model for some task and domain A, we assume that we are provided with labeled data for the same task and domain. </a:t>
            </a:r>
            <a:endParaRPr lang="en-MX" sz="2400" dirty="0"/>
          </a:p>
        </p:txBody>
      </p:sp>
      <p:pic>
        <p:nvPicPr>
          <p:cNvPr id="4" name="Picture 3" descr="A screenshot of a cell phone&#10;&#10;Description automatically generated">
            <a:extLst>
              <a:ext uri="{FF2B5EF4-FFF2-40B4-BE49-F238E27FC236}">
                <a16:creationId xmlns:a16="http://schemas.microsoft.com/office/drawing/2014/main" id="{825F0A0B-8E6B-1247-AFA4-862D59EC2976}"/>
              </a:ext>
            </a:extLst>
          </p:cNvPr>
          <p:cNvPicPr>
            <a:picLocks noChangeAspect="1"/>
          </p:cNvPicPr>
          <p:nvPr/>
        </p:nvPicPr>
        <p:blipFill>
          <a:blip r:embed="rId3"/>
          <a:stretch>
            <a:fillRect/>
          </a:stretch>
        </p:blipFill>
        <p:spPr>
          <a:xfrm>
            <a:off x="6038101" y="1525979"/>
            <a:ext cx="5510771" cy="3513116"/>
          </a:xfrm>
          <a:prstGeom prst="rect">
            <a:avLst/>
          </a:prstGeom>
        </p:spPr>
      </p:pic>
    </p:spTree>
    <p:extLst>
      <p:ext uri="{BB962C8B-B14F-4D97-AF65-F5344CB8AC3E}">
        <p14:creationId xmlns:p14="http://schemas.microsoft.com/office/powerpoint/2010/main" val="23416247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F60A219-863C-4F49-B0BB-2D0DF2C1BBF5}"/>
              </a:ext>
            </a:extLst>
          </p:cNvPr>
          <p:cNvSpPr>
            <a:spLocks noGrp="1"/>
          </p:cNvSpPr>
          <p:nvPr>
            <p:ph idx="1"/>
          </p:nvPr>
        </p:nvSpPr>
        <p:spPr>
          <a:xfrm>
            <a:off x="247473" y="859947"/>
            <a:ext cx="4523310" cy="2754086"/>
          </a:xfrm>
        </p:spPr>
        <p:txBody>
          <a:bodyPr anchor="t">
            <a:noAutofit/>
          </a:bodyPr>
          <a:lstStyle/>
          <a:p>
            <a:pPr marL="0" indent="0" algn="just">
              <a:buNone/>
            </a:pPr>
            <a:r>
              <a:rPr lang="en-US" sz="2200" dirty="0"/>
              <a:t>Training an Image Classification model from scratch requires setting millions of parameters, a ton of labeled training data and a vast amount of compute resources (hundreds of GPU hours). </a:t>
            </a:r>
          </a:p>
          <a:p>
            <a:pPr marL="0" indent="0" algn="just">
              <a:buNone/>
            </a:pPr>
            <a:endParaRPr lang="en-US" sz="2200" dirty="0"/>
          </a:p>
          <a:p>
            <a:pPr marL="0" indent="0" algn="just">
              <a:buNone/>
            </a:pPr>
            <a:r>
              <a:rPr lang="en-US" sz="2200" dirty="0"/>
              <a:t>Deep learning models are trained by using enormous sets of labeled data and neural networks that contain multiple learning layers. </a:t>
            </a:r>
          </a:p>
        </p:txBody>
      </p:sp>
      <p:pic>
        <p:nvPicPr>
          <p:cNvPr id="5" name="Picture 4">
            <a:extLst>
              <a:ext uri="{FF2B5EF4-FFF2-40B4-BE49-F238E27FC236}">
                <a16:creationId xmlns:a16="http://schemas.microsoft.com/office/drawing/2014/main" id="{5F2C5E16-FDC9-954B-A67D-8B134819A327}"/>
              </a:ext>
            </a:extLst>
          </p:cNvPr>
          <p:cNvPicPr>
            <a:picLocks noChangeAspect="1"/>
          </p:cNvPicPr>
          <p:nvPr/>
        </p:nvPicPr>
        <p:blipFill>
          <a:blip r:embed="rId3"/>
          <a:stretch>
            <a:fillRect/>
          </a:stretch>
        </p:blipFill>
        <p:spPr>
          <a:xfrm>
            <a:off x="5958000" y="1160299"/>
            <a:ext cx="5827501" cy="4152094"/>
          </a:xfrm>
          <a:prstGeom prst="rect">
            <a:avLst/>
          </a:prstGeom>
        </p:spPr>
      </p:pic>
    </p:spTree>
    <p:extLst>
      <p:ext uri="{BB962C8B-B14F-4D97-AF65-F5344CB8AC3E}">
        <p14:creationId xmlns:p14="http://schemas.microsoft.com/office/powerpoint/2010/main" val="98925219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57E312-849A-4946-AA6A-FEF69E49B7D1}"/>
              </a:ext>
            </a:extLst>
          </p:cNvPr>
          <p:cNvSpPr>
            <a:spLocks noGrp="1"/>
          </p:cNvSpPr>
          <p:nvPr>
            <p:ph type="title"/>
          </p:nvPr>
        </p:nvSpPr>
        <p:spPr>
          <a:xfrm>
            <a:off x="750242" y="632990"/>
            <a:ext cx="4062643" cy="1043409"/>
          </a:xfrm>
        </p:spPr>
        <p:txBody>
          <a:bodyPr>
            <a:normAutofit/>
          </a:bodyPr>
          <a:lstStyle/>
          <a:p>
            <a:r>
              <a:rPr lang="en-MX" sz="3600"/>
              <a:t>Transfer Learning</a:t>
            </a:r>
          </a:p>
        </p:txBody>
      </p:sp>
      <p:sp>
        <p:nvSpPr>
          <p:cNvPr id="3" name="Content Placeholder 2">
            <a:extLst>
              <a:ext uri="{FF2B5EF4-FFF2-40B4-BE49-F238E27FC236}">
                <a16:creationId xmlns:a16="http://schemas.microsoft.com/office/drawing/2014/main" id="{2B9D6F9F-ED7D-1B41-A09D-BCDFC0EE4179}"/>
              </a:ext>
            </a:extLst>
          </p:cNvPr>
          <p:cNvSpPr>
            <a:spLocks noGrp="1"/>
          </p:cNvSpPr>
          <p:nvPr>
            <p:ph idx="1"/>
          </p:nvPr>
        </p:nvSpPr>
        <p:spPr>
          <a:xfrm>
            <a:off x="518474" y="1774372"/>
            <a:ext cx="4294411" cy="2754086"/>
          </a:xfrm>
        </p:spPr>
        <p:txBody>
          <a:bodyPr anchor="t">
            <a:normAutofit fontScale="85000" lnSpcReduction="10000"/>
          </a:bodyPr>
          <a:lstStyle/>
          <a:p>
            <a:pPr marL="0" indent="0" algn="just">
              <a:buNone/>
            </a:pPr>
            <a:r>
              <a:rPr lang="en-US" sz="2400" dirty="0"/>
              <a:t>A machine learning method where a model developed for a task is reused as the starting point for a model on a second task.</a:t>
            </a:r>
          </a:p>
          <a:p>
            <a:pPr marL="0" indent="0" algn="just">
              <a:buNone/>
            </a:pPr>
            <a:endParaRPr lang="en-US" sz="2400" dirty="0"/>
          </a:p>
          <a:p>
            <a:pPr marL="0" indent="0" algn="just">
              <a:buNone/>
            </a:pPr>
            <a:r>
              <a:rPr lang="en-US" dirty="0"/>
              <a:t>The process of using knowledge gained while solving a problem and applying it to a different but related problem.</a:t>
            </a:r>
            <a:endParaRPr lang="en-MX" sz="2400" dirty="0"/>
          </a:p>
        </p:txBody>
      </p:sp>
      <p:pic>
        <p:nvPicPr>
          <p:cNvPr id="4" name="Picture 3" descr="A screenshot of a cell phone&#10;&#10;Description automatically generated">
            <a:extLst>
              <a:ext uri="{FF2B5EF4-FFF2-40B4-BE49-F238E27FC236}">
                <a16:creationId xmlns:a16="http://schemas.microsoft.com/office/drawing/2014/main" id="{D84EE08B-7DB9-064C-939A-BB3DA514CD3D}"/>
              </a:ext>
            </a:extLst>
          </p:cNvPr>
          <p:cNvPicPr>
            <a:picLocks noChangeAspect="1"/>
          </p:cNvPicPr>
          <p:nvPr/>
        </p:nvPicPr>
        <p:blipFill>
          <a:blip r:embed="rId3"/>
          <a:stretch>
            <a:fillRect/>
          </a:stretch>
        </p:blipFill>
        <p:spPr>
          <a:xfrm>
            <a:off x="5796329" y="1484243"/>
            <a:ext cx="6206436" cy="3723861"/>
          </a:xfrm>
          <a:prstGeom prst="rect">
            <a:avLst/>
          </a:prstGeom>
        </p:spPr>
      </p:pic>
    </p:spTree>
    <p:extLst>
      <p:ext uri="{BB962C8B-B14F-4D97-AF65-F5344CB8AC3E}">
        <p14:creationId xmlns:p14="http://schemas.microsoft.com/office/powerpoint/2010/main" val="384473108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9B5616-BFFC-C040-8BBA-B64B405E4DCA}"/>
              </a:ext>
            </a:extLst>
          </p:cNvPr>
          <p:cNvPicPr>
            <a:picLocks noChangeAspect="1"/>
          </p:cNvPicPr>
          <p:nvPr/>
        </p:nvPicPr>
        <p:blipFill>
          <a:blip r:embed="rId3"/>
          <a:stretch>
            <a:fillRect/>
          </a:stretch>
        </p:blipFill>
        <p:spPr>
          <a:xfrm>
            <a:off x="895349" y="628097"/>
            <a:ext cx="9766975" cy="5255867"/>
          </a:xfrm>
          <a:prstGeom prst="rect">
            <a:avLst/>
          </a:prstGeom>
        </p:spPr>
      </p:pic>
    </p:spTree>
    <p:extLst>
      <p:ext uri="{BB962C8B-B14F-4D97-AF65-F5344CB8AC3E}">
        <p14:creationId xmlns:p14="http://schemas.microsoft.com/office/powerpoint/2010/main" val="309890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79A6-C0A3-5E47-9202-64AD66673388}"/>
              </a:ext>
            </a:extLst>
          </p:cNvPr>
          <p:cNvSpPr>
            <a:spLocks noGrp="1"/>
          </p:cNvSpPr>
          <p:nvPr>
            <p:ph type="title"/>
          </p:nvPr>
        </p:nvSpPr>
        <p:spPr>
          <a:xfrm>
            <a:off x="804673" y="1445494"/>
            <a:ext cx="3616856" cy="4376572"/>
          </a:xfrm>
        </p:spPr>
        <p:txBody>
          <a:bodyPr anchor="ctr">
            <a:normAutofit/>
          </a:bodyPr>
          <a:lstStyle/>
          <a:p>
            <a:r>
              <a:rPr lang="en-MX" sz="4800"/>
              <a:t>How does it work?</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2A19CC-45CC-FD43-BC5D-617F10C134B5}"/>
              </a:ext>
            </a:extLst>
          </p:cNvPr>
          <p:cNvSpPr>
            <a:spLocks noGrp="1"/>
          </p:cNvSpPr>
          <p:nvPr>
            <p:ph idx="1"/>
          </p:nvPr>
        </p:nvSpPr>
        <p:spPr>
          <a:xfrm>
            <a:off x="6096000" y="1399032"/>
            <a:ext cx="5501834" cy="4471416"/>
          </a:xfrm>
        </p:spPr>
        <p:txBody>
          <a:bodyPr anchor="ctr">
            <a:normAutofit/>
          </a:bodyPr>
          <a:lstStyle/>
          <a:p>
            <a:pPr marL="0" indent="0">
              <a:buNone/>
            </a:pPr>
            <a:r>
              <a:rPr lang="en-US" sz="2200" dirty="0">
                <a:solidFill>
                  <a:schemeClr val="bg1"/>
                </a:solidFill>
              </a:rPr>
              <a:t>You delete what’s known as the “loss output” layer, which is the final layer used to make predictions, and replace it with a new loss output layer for your general prediction. </a:t>
            </a:r>
          </a:p>
          <a:p>
            <a:pPr marL="0" indent="0">
              <a:buNone/>
            </a:pPr>
            <a:endParaRPr lang="en-US" sz="2200" dirty="0">
              <a:solidFill>
                <a:schemeClr val="bg1"/>
              </a:solidFill>
            </a:endParaRPr>
          </a:p>
          <a:p>
            <a:pPr marL="0" indent="0">
              <a:buNone/>
            </a:pPr>
            <a:r>
              <a:rPr lang="en-US" sz="2200" dirty="0">
                <a:solidFill>
                  <a:schemeClr val="bg1"/>
                </a:solidFill>
              </a:rPr>
              <a:t>This loss output layer is a fine-tuning node for determining how training penalizes deviations from the labeled data and the predicted output.</a:t>
            </a:r>
            <a:endParaRPr lang="en-MX" sz="2200" dirty="0">
              <a:solidFill>
                <a:schemeClr val="bg1"/>
              </a:solidFill>
            </a:endParaRPr>
          </a:p>
        </p:txBody>
      </p:sp>
    </p:spTree>
    <p:extLst>
      <p:ext uri="{BB962C8B-B14F-4D97-AF65-F5344CB8AC3E}">
        <p14:creationId xmlns:p14="http://schemas.microsoft.com/office/powerpoint/2010/main" val="39742703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C2B65-0569-4443-9C4A-0A658B3C5B43}"/>
              </a:ext>
            </a:extLst>
          </p:cNvPr>
          <p:cNvSpPr>
            <a:spLocks noGrp="1"/>
          </p:cNvSpPr>
          <p:nvPr>
            <p:ph type="title"/>
          </p:nvPr>
        </p:nvSpPr>
        <p:spPr>
          <a:xfrm>
            <a:off x="804673" y="1445494"/>
            <a:ext cx="3616856" cy="4376572"/>
          </a:xfrm>
        </p:spPr>
        <p:txBody>
          <a:bodyPr anchor="ctr">
            <a:normAutofit/>
          </a:bodyPr>
          <a:lstStyle/>
          <a:p>
            <a:endParaRPr lang="en-MX" sz="4800"/>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9576DC-4F2F-4D49-BF9D-84D95C30B02D}"/>
              </a:ext>
            </a:extLst>
          </p:cNvPr>
          <p:cNvSpPr>
            <a:spLocks noGrp="1"/>
          </p:cNvSpPr>
          <p:nvPr>
            <p:ph idx="1"/>
          </p:nvPr>
        </p:nvSpPr>
        <p:spPr>
          <a:xfrm>
            <a:off x="6096000" y="1399032"/>
            <a:ext cx="5501834" cy="4471416"/>
          </a:xfrm>
        </p:spPr>
        <p:txBody>
          <a:bodyPr anchor="ctr">
            <a:normAutofit/>
          </a:bodyPr>
          <a:lstStyle/>
          <a:p>
            <a:pPr marL="0" indent="0">
              <a:buNone/>
            </a:pPr>
            <a:r>
              <a:rPr lang="en-US" sz="2200">
                <a:solidFill>
                  <a:schemeClr val="bg1"/>
                </a:solidFill>
              </a:rPr>
              <a:t>Next, you would take your smaller dataset for your general labels and train it on the entire N-layer neural network or the last few layers or just the loss layer alone. </a:t>
            </a:r>
          </a:p>
          <a:p>
            <a:pPr marL="0" indent="0">
              <a:buNone/>
            </a:pPr>
            <a:endParaRPr lang="en-US" sz="2200">
              <a:solidFill>
                <a:schemeClr val="bg1"/>
              </a:solidFill>
            </a:endParaRPr>
          </a:p>
          <a:p>
            <a:pPr marL="0" indent="0">
              <a:buNone/>
            </a:pPr>
            <a:r>
              <a:rPr lang="en-US" sz="2200">
                <a:solidFill>
                  <a:schemeClr val="bg1"/>
                </a:solidFill>
              </a:rPr>
              <a:t>By applying these transfer learning techniques, your output on the new CNN will be able to identify general elements.</a:t>
            </a:r>
            <a:endParaRPr lang="en-MX" sz="2200">
              <a:solidFill>
                <a:schemeClr val="bg1"/>
              </a:solidFill>
            </a:endParaRPr>
          </a:p>
        </p:txBody>
      </p:sp>
    </p:spTree>
    <p:extLst>
      <p:ext uri="{BB962C8B-B14F-4D97-AF65-F5344CB8AC3E}">
        <p14:creationId xmlns:p14="http://schemas.microsoft.com/office/powerpoint/2010/main" val="144390610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5FEF2-A698-2240-B040-CB89694FDCCF}"/>
              </a:ext>
            </a:extLst>
          </p:cNvPr>
          <p:cNvSpPr>
            <a:spLocks noGrp="1"/>
          </p:cNvSpPr>
          <p:nvPr>
            <p:ph type="title"/>
          </p:nvPr>
        </p:nvSpPr>
        <p:spPr>
          <a:xfrm>
            <a:off x="804673" y="1445494"/>
            <a:ext cx="3616856" cy="4376572"/>
          </a:xfrm>
        </p:spPr>
        <p:txBody>
          <a:bodyPr anchor="ctr">
            <a:normAutofit/>
          </a:bodyPr>
          <a:lstStyle/>
          <a:p>
            <a:r>
              <a:rPr lang="en-MX" sz="4800"/>
              <a:t>Pre-Trained Models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9EE799-C1A7-7F4D-A89E-E42279282792}"/>
              </a:ext>
            </a:extLst>
          </p:cNvPr>
          <p:cNvSpPr>
            <a:spLocks noGrp="1"/>
          </p:cNvSpPr>
          <p:nvPr>
            <p:ph idx="1"/>
          </p:nvPr>
        </p:nvSpPr>
        <p:spPr>
          <a:xfrm>
            <a:off x="6096000" y="1399032"/>
            <a:ext cx="5501834" cy="4471416"/>
          </a:xfrm>
        </p:spPr>
        <p:txBody>
          <a:bodyPr anchor="ctr">
            <a:normAutofit/>
          </a:bodyPr>
          <a:lstStyle/>
          <a:p>
            <a:pPr marL="0" indent="0">
              <a:buNone/>
            </a:pPr>
            <a:r>
              <a:rPr lang="en-US" sz="2400" dirty="0">
                <a:solidFill>
                  <a:schemeClr val="bg1"/>
                </a:solidFill>
              </a:rPr>
              <a:t>To solve a problem, we need to have a pre-trained model of a similar problem. Instead of building a model from scratch to solve a similar problem, we use the model trained on other problem as a starting point.</a:t>
            </a:r>
            <a:endParaRPr lang="en-MX" sz="2400" dirty="0">
              <a:solidFill>
                <a:schemeClr val="bg1"/>
              </a:solidFill>
            </a:endParaRPr>
          </a:p>
        </p:txBody>
      </p:sp>
    </p:spTree>
    <p:extLst>
      <p:ext uri="{BB962C8B-B14F-4D97-AF65-F5344CB8AC3E}">
        <p14:creationId xmlns:p14="http://schemas.microsoft.com/office/powerpoint/2010/main" val="74472967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2284</Words>
  <Application>Microsoft Macintosh PowerPoint</Application>
  <PresentationFormat>Widescreen</PresentationFormat>
  <Paragraphs>222</Paragraphs>
  <Slides>26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UI</vt:lpstr>
      <vt:lpstr>SFMono-Regular</vt:lpstr>
      <vt:lpstr>Wingdings</vt:lpstr>
      <vt:lpstr>Office Theme</vt:lpstr>
      <vt:lpstr>Transfer Learning for Deep Learning: TensorFlow &amp; ML .NET</vt:lpstr>
      <vt:lpstr>PowerPoint Presentation</vt:lpstr>
      <vt:lpstr>PowerPoint Presentation</vt:lpstr>
      <vt:lpstr>PowerPoint Presentation</vt:lpstr>
      <vt:lpstr>Transfer Learning</vt:lpstr>
      <vt:lpstr>PowerPoint Presentation</vt:lpstr>
      <vt:lpstr>How does it work?</vt:lpstr>
      <vt:lpstr>PowerPoint Presentation</vt:lpstr>
      <vt:lpstr>Pre-Trained Models</vt:lpstr>
      <vt:lpstr>PowerPoint Presentation</vt:lpstr>
      <vt:lpstr>Inception network</vt:lpstr>
      <vt:lpstr>PowerPoint Presentation</vt:lpstr>
      <vt:lpstr>PowerPoint Presentation</vt:lpstr>
      <vt:lpstr>Transfer Learning in ML .NET</vt:lpstr>
      <vt:lpstr>Our data</vt:lpstr>
      <vt:lpstr>Input Data Model</vt:lpstr>
      <vt:lpstr>Image Prediction Model</vt:lpstr>
      <vt:lpstr>Inception Settings</vt:lpstr>
      <vt:lpstr>Multiclass Classification</vt:lpstr>
      <vt:lpstr>Build an ML .NET model pipeline</vt:lpstr>
      <vt:lpstr>Train the model</vt:lpstr>
      <vt:lpstr>Evaluate accuracy</vt:lpstr>
      <vt:lpstr>Run the app!</vt:lpstr>
      <vt:lpstr>Why you should care about Transfer Learning?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 Learning for Deep Learning: TensorFlow &amp; ML .NET</dc:title>
  <dc:creator>Luis Antonio Beltran</dc:creator>
  <cp:lastModifiedBy>Luis Antonio Beltran</cp:lastModifiedBy>
  <cp:revision>3</cp:revision>
  <dcterms:created xsi:type="dcterms:W3CDTF">2020-05-30T16:16:27Z</dcterms:created>
  <dcterms:modified xsi:type="dcterms:W3CDTF">2020-05-30T17:55:45Z</dcterms:modified>
</cp:coreProperties>
</file>